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gif" ContentType="image/gi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6"/>
  </p:handoutMasterIdLst>
  <p:sldIdLst>
    <p:sldId id="591" r:id="rId3"/>
    <p:sldId id="592" r:id="rId5"/>
    <p:sldId id="593" r:id="rId6"/>
    <p:sldId id="594" r:id="rId7"/>
    <p:sldId id="303" r:id="rId8"/>
    <p:sldId id="558" r:id="rId9"/>
    <p:sldId id="590" r:id="rId10"/>
    <p:sldId id="559" r:id="rId11"/>
    <p:sldId id="561" r:id="rId12"/>
    <p:sldId id="595" r:id="rId13"/>
    <p:sldId id="597" r:id="rId14"/>
    <p:sldId id="503" r:id="rId15"/>
    <p:sldId id="504" r:id="rId16"/>
    <p:sldId id="598" r:id="rId17"/>
    <p:sldId id="599" r:id="rId18"/>
    <p:sldId id="600" r:id="rId19"/>
    <p:sldId id="601" r:id="rId20"/>
    <p:sldId id="603" r:id="rId21"/>
    <p:sldId id="602" r:id="rId22"/>
    <p:sldId id="507" r:id="rId23"/>
    <p:sldId id="439" r:id="rId24"/>
    <p:sldId id="568" r:id="rId25"/>
    <p:sldId id="509" r:id="rId26"/>
    <p:sldId id="604" r:id="rId27"/>
    <p:sldId id="605" r:id="rId28"/>
    <p:sldId id="606" r:id="rId29"/>
    <p:sldId id="607" r:id="rId30"/>
    <p:sldId id="608" r:id="rId31"/>
    <p:sldId id="609" r:id="rId32"/>
    <p:sldId id="610" r:id="rId33"/>
    <p:sldId id="611" r:id="rId34"/>
    <p:sldId id="623" r:id="rId35"/>
  </p:sldIdLst>
  <p:sldSz cx="9144000" cy="5143500" type="screen16x9"/>
  <p:notesSz cx="6858000" cy="9144000"/>
  <p:custDataLst>
    <p:tags r:id="rId4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75" d="100"/>
          <a:sy n="75" d="100"/>
        </p:scale>
        <p:origin x="-162" y="-1476"/>
      </p:cViewPr>
      <p:guideLst>
        <p:guide orient="horz" pos="1725"/>
        <p:guide pos="274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62.xml"/><Relationship Id="rId40" Type="http://schemas.openxmlformats.org/officeDocument/2006/relationships/commentAuthors" Target="commentAuthors.xml"/><Relationship Id="rId4" Type="http://schemas.openxmlformats.org/officeDocument/2006/relationships/notesMaster" Target="notesMasters/notesMaster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handoutMaster" Target="handoutMasters/handout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08-24T15:39:29.221" idx="1">
    <p:pos x="5553" y="944"/>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9144000" cy="5143500"/>
          </a:xfrm>
          <a:prstGeom prst="rect">
            <a:avLst/>
          </a:prstGeom>
        </p:spPr>
      </p:pic>
      <p:sp>
        <p:nvSpPr>
          <p:cNvPr id="4" name="矩形 3"/>
          <p:cNvSpPr/>
          <p:nvPr userDrawn="1"/>
        </p:nvSpPr>
        <p:spPr>
          <a:xfrm>
            <a:off x="0" y="482600"/>
            <a:ext cx="9144000" cy="452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userDrawn="1"/>
        </p:nvSpPr>
        <p:spPr>
          <a:xfrm>
            <a:off x="254000" y="113268"/>
            <a:ext cx="309880" cy="368300"/>
          </a:xfrm>
          <a:prstGeom prst="rect">
            <a:avLst/>
          </a:prstGeom>
          <a:noFill/>
        </p:spPr>
        <p:txBody>
          <a:bodyPr wrap="none" rtlCol="0">
            <a:spAutoFit/>
          </a:bodyPr>
          <a:lstStyle/>
          <a:p>
            <a:endParaRPr lang="zh-CN" altLang="en-US" sz="1800" dirty="0">
              <a:solidFill>
                <a:srgbClr val="7030A0"/>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6293228" y="2925925"/>
            <a:ext cx="775136" cy="246221"/>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5.xml"/><Relationship Id="rId2" Type="http://schemas.openxmlformats.org/officeDocument/2006/relationships/image" Target="../media/image11.jpeg"/><Relationship Id="rId1" Type="http://schemas.openxmlformats.org/officeDocument/2006/relationships/tags" Target="../tags/tag27.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5.xml"/><Relationship Id="rId3" Type="http://schemas.openxmlformats.org/officeDocument/2006/relationships/image" Target="../media/image8.png"/><Relationship Id="rId2" Type="http://schemas.openxmlformats.org/officeDocument/2006/relationships/tags" Target="../tags/tag29.xml"/><Relationship Id="rId1" Type="http://schemas.openxmlformats.org/officeDocument/2006/relationships/tags" Target="../tags/tag28.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5.xml"/><Relationship Id="rId2" Type="http://schemas.openxmlformats.org/officeDocument/2006/relationships/image" Target="../media/image12.jpeg"/><Relationship Id="rId1" Type="http://schemas.openxmlformats.org/officeDocument/2006/relationships/tags" Target="../tags/tag30.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5.xml"/><Relationship Id="rId2" Type="http://schemas.openxmlformats.org/officeDocument/2006/relationships/image" Target="../media/image13.png"/><Relationship Id="rId1" Type="http://schemas.openxmlformats.org/officeDocument/2006/relationships/tags" Target="../tags/tag31.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5.xml"/><Relationship Id="rId2" Type="http://schemas.openxmlformats.org/officeDocument/2006/relationships/image" Target="../media/image14.png"/><Relationship Id="rId1" Type="http://schemas.openxmlformats.org/officeDocument/2006/relationships/tags" Target="../tags/tag32.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5.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tags" Target="../tags/tag33.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5.xml"/><Relationship Id="rId4" Type="http://schemas.openxmlformats.org/officeDocument/2006/relationships/image" Target="../media/image17.jpeg"/><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5.xml"/><Relationship Id="rId4" Type="http://schemas.openxmlformats.org/officeDocument/2006/relationships/image" Target="../media/image18.png"/><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7.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7.xml"/><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tags" Target="../tags/tag2.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image" Target="../media/image19.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15.xml"/><Relationship Id="rId6" Type="http://schemas.openxmlformats.org/officeDocument/2006/relationships/image" Target="../media/image21.png"/><Relationship Id="rId5" Type="http://schemas.openxmlformats.org/officeDocument/2006/relationships/tags" Target="../tags/tag43.xml"/><Relationship Id="rId4" Type="http://schemas.microsoft.com/office/2007/relationships/media" Target="../media/media1.mp4"/><Relationship Id="rId3" Type="http://schemas.openxmlformats.org/officeDocument/2006/relationships/video" Target="../media/media1.mp4"/><Relationship Id="rId2" Type="http://schemas.openxmlformats.org/officeDocument/2006/relationships/image" Target="../media/image20.GIF"/><Relationship Id="rId1" Type="http://schemas.openxmlformats.org/officeDocument/2006/relationships/tags" Target="../tags/tag4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5.xml"/><Relationship Id="rId1" Type="http://schemas.openxmlformats.org/officeDocument/2006/relationships/tags" Target="../tags/tag44.xml"/></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5.xml"/><Relationship Id="rId4" Type="http://schemas.openxmlformats.org/officeDocument/2006/relationships/image" Target="../media/image22.png"/><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tags" Target="../tags/tag45.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5.xml"/><Relationship Id="rId4" Type="http://schemas.openxmlformats.org/officeDocument/2006/relationships/image" Target="../media/image23.jpeg"/><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7.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5" Type="http://schemas.openxmlformats.org/officeDocument/2006/relationships/comments" Target="../comments/comment1.xml"/><Relationship Id="rId4" Type="http://schemas.openxmlformats.org/officeDocument/2006/relationships/notesSlide" Target="../notesSlides/notesSlide27.xml"/><Relationship Id="rId3" Type="http://schemas.openxmlformats.org/officeDocument/2006/relationships/slideLayout" Target="../slideLayouts/slideLayout15.xml"/><Relationship Id="rId2" Type="http://schemas.openxmlformats.org/officeDocument/2006/relationships/image" Target="../media/image24.png"/><Relationship Id="rId1" Type="http://schemas.openxmlformats.org/officeDocument/2006/relationships/tags" Target="../tags/tag5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15.xml"/><Relationship Id="rId3" Type="http://schemas.openxmlformats.org/officeDocument/2006/relationships/image" Target="../media/image8.png"/><Relationship Id="rId2" Type="http://schemas.openxmlformats.org/officeDocument/2006/relationships/tags" Target="../tags/tag55.xml"/><Relationship Id="rId1" Type="http://schemas.openxmlformats.org/officeDocument/2006/relationships/tags" Target="../tags/tag54.xml"/></Relationships>
</file>

<file path=ppt/slides/_rels/slide3.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1.xml"/><Relationship Id="rId3" Type="http://schemas.openxmlformats.org/officeDocument/2006/relationships/image" Target="../media/image4.png"/><Relationship Id="rId2" Type="http://schemas.microsoft.com/office/2007/relationships/hdphoto" Target="../media/image2.wdp"/><Relationship Id="rId15" Type="http://schemas.openxmlformats.org/officeDocument/2006/relationships/notesSlide" Target="../notesSlides/notesSlide3.xml"/><Relationship Id="rId14" Type="http://schemas.openxmlformats.org/officeDocument/2006/relationships/slideLayout" Target="../slideLayouts/slideLayout7.xml"/><Relationship Id="rId13" Type="http://schemas.openxmlformats.org/officeDocument/2006/relationships/tags" Target="../tags/tag10.xml"/><Relationship Id="rId12" Type="http://schemas.openxmlformats.org/officeDocument/2006/relationships/tags" Target="../tags/tag9.xml"/><Relationship Id="rId11" Type="http://schemas.openxmlformats.org/officeDocument/2006/relationships/slide" Target="slide2.xml"/><Relationship Id="rId10" Type="http://schemas.openxmlformats.org/officeDocument/2006/relationships/tags" Target="../tags/tag8.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5.xml"/><Relationship Id="rId4" Type="http://schemas.openxmlformats.org/officeDocument/2006/relationships/image" Target="../media/image25.png"/><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15.xml"/><Relationship Id="rId4" Type="http://schemas.openxmlformats.org/officeDocument/2006/relationships/image" Target="../media/image26.jpeg"/><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32.xml.rels><?xml version="1.0" encoding="UTF-8" standalone="yes"?>
<Relationships xmlns="http://schemas.openxmlformats.org/package/2006/relationships"><Relationship Id="rId8" Type="http://schemas.openxmlformats.org/officeDocument/2006/relationships/notesSlide" Target="../notesSlides/notesSlide32.xml"/><Relationship Id="rId7"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5.xml"/><Relationship Id="rId4" Type="http://schemas.openxmlformats.org/officeDocument/2006/relationships/image" Target="../media/image7.jpeg"/><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5.xml"/><Relationship Id="rId3" Type="http://schemas.openxmlformats.org/officeDocument/2006/relationships/image" Target="../media/image8.png"/><Relationship Id="rId2" Type="http://schemas.openxmlformats.org/officeDocument/2006/relationships/tags" Target="../tags/tag17.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5.xml"/><Relationship Id="rId4" Type="http://schemas.openxmlformats.org/officeDocument/2006/relationships/image" Target="../media/image9.jpeg"/><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5.xml"/><Relationship Id="rId4" Type="http://schemas.openxmlformats.org/officeDocument/2006/relationships/image" Target="../media/image10.png"/><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cstate="screen"/>
          <a:stretch>
            <a:fillRect/>
          </a:stretch>
        </p:blipFill>
        <p:spPr>
          <a:xfrm>
            <a:off x="0" y="1251086"/>
            <a:ext cx="2740288" cy="3936090"/>
          </a:xfrm>
          <a:prstGeom prst="rect">
            <a:avLst/>
          </a:prstGeom>
        </p:spPr>
      </p:pic>
      <p:pic>
        <p:nvPicPr>
          <p:cNvPr id="11" name="图片 10"/>
          <p:cNvPicPr>
            <a:picLocks noChangeAspect="1"/>
          </p:cNvPicPr>
          <p:nvPr/>
        </p:nvPicPr>
        <p:blipFill rotWithShape="1">
          <a:blip r:embed="rId4" cstate="screen"/>
          <a:srcRect/>
          <a:stretch>
            <a:fillRect/>
          </a:stretch>
        </p:blipFill>
        <p:spPr>
          <a:xfrm>
            <a:off x="6241085" y="3021750"/>
            <a:ext cx="2886235" cy="2121750"/>
          </a:xfrm>
          <a:prstGeom prst="rect">
            <a:avLst/>
          </a:prstGeom>
        </p:spPr>
      </p:pic>
      <p:pic>
        <p:nvPicPr>
          <p:cNvPr id="12" name="图片 11"/>
          <p:cNvPicPr>
            <a:picLocks noChangeAspect="1"/>
          </p:cNvPicPr>
          <p:nvPr/>
        </p:nvPicPr>
        <p:blipFill>
          <a:blip r:embed="rId5" cstate="screen"/>
          <a:stretch>
            <a:fillRect/>
          </a:stretch>
        </p:blipFill>
        <p:spPr>
          <a:xfrm>
            <a:off x="99398" y="4080303"/>
            <a:ext cx="1480593" cy="1063197"/>
          </a:xfrm>
          <a:prstGeom prst="rect">
            <a:avLst/>
          </a:prstGeom>
        </p:spPr>
      </p:pic>
      <p:pic>
        <p:nvPicPr>
          <p:cNvPr id="10" name="图片 9"/>
          <p:cNvPicPr>
            <a:picLocks noChangeAspect="1"/>
          </p:cNvPicPr>
          <p:nvPr/>
        </p:nvPicPr>
        <p:blipFill>
          <a:blip r:embed="rId6" cstate="screen"/>
          <a:stretch>
            <a:fillRect/>
          </a:stretch>
        </p:blipFill>
        <p:spPr>
          <a:xfrm>
            <a:off x="7249128" y="467767"/>
            <a:ext cx="1331018" cy="3851008"/>
          </a:xfrm>
          <a:prstGeom prst="rect">
            <a:avLst/>
          </a:prstGeom>
        </p:spPr>
      </p:pic>
      <p:sp>
        <p:nvSpPr>
          <p:cNvPr id="2" name="文本框 1"/>
          <p:cNvSpPr txBox="1"/>
          <p:nvPr>
            <p:custDataLst>
              <p:tags r:id="rId7"/>
            </p:custDataLst>
          </p:nvPr>
        </p:nvSpPr>
        <p:spPr>
          <a:xfrm>
            <a:off x="2593975" y="1597025"/>
            <a:ext cx="3956050" cy="1284605"/>
          </a:xfrm>
          <a:prstGeom prst="rect">
            <a:avLst/>
          </a:prstGeom>
          <a:noFill/>
        </p:spPr>
        <p:txBody>
          <a:bodyPr wrap="none" rtlCol="0">
            <a:noAutofit/>
          </a:bodyPr>
          <a:p>
            <a:pPr algn="ctr"/>
            <a:r>
              <a:rPr lang="zh-CN" altLang="zh-CN" sz="4800" b="1" dirty="0">
                <a:solidFill>
                  <a:srgbClr val="7030A0"/>
                </a:solidFill>
                <a:cs typeface="+mn-ea"/>
                <a:sym typeface="+mn-lt"/>
              </a:rPr>
              <a:t>舞</a:t>
            </a:r>
            <a:r>
              <a:rPr lang="en-US" altLang="zh-CN" sz="4800" b="1" dirty="0">
                <a:solidFill>
                  <a:srgbClr val="7030A0"/>
                </a:solidFill>
                <a:cs typeface="+mn-ea"/>
                <a:sym typeface="+mn-lt"/>
              </a:rPr>
              <a:t>  </a:t>
            </a:r>
            <a:r>
              <a:rPr lang="zh-CN" altLang="zh-CN" sz="4800" b="1" dirty="0">
                <a:solidFill>
                  <a:srgbClr val="7030A0"/>
                </a:solidFill>
                <a:cs typeface="+mn-ea"/>
                <a:sym typeface="+mn-lt"/>
              </a:rPr>
              <a:t>蹈</a:t>
            </a:r>
            <a:r>
              <a:rPr lang="en-US" altLang="zh-CN" sz="4800" b="1" dirty="0">
                <a:solidFill>
                  <a:srgbClr val="7030A0"/>
                </a:solidFill>
                <a:cs typeface="+mn-ea"/>
                <a:sym typeface="+mn-lt"/>
              </a:rPr>
              <a:t>  </a:t>
            </a:r>
            <a:r>
              <a:rPr lang="zh-CN" altLang="zh-CN" sz="4800" b="1" dirty="0">
                <a:solidFill>
                  <a:srgbClr val="7030A0"/>
                </a:solidFill>
                <a:cs typeface="+mn-ea"/>
                <a:sym typeface="+mn-lt"/>
              </a:rPr>
              <a:t>鉴</a:t>
            </a:r>
            <a:r>
              <a:rPr lang="en-US" altLang="zh-CN" sz="4800" b="1" dirty="0">
                <a:solidFill>
                  <a:srgbClr val="7030A0"/>
                </a:solidFill>
                <a:cs typeface="+mn-ea"/>
                <a:sym typeface="+mn-lt"/>
              </a:rPr>
              <a:t>  </a:t>
            </a:r>
            <a:r>
              <a:rPr lang="zh-CN" altLang="zh-CN" sz="4800" b="1" dirty="0">
                <a:solidFill>
                  <a:srgbClr val="7030A0"/>
                </a:solidFill>
                <a:cs typeface="+mn-ea"/>
                <a:sym typeface="+mn-lt"/>
              </a:rPr>
              <a:t>赏</a:t>
            </a:r>
            <a:endParaRPr lang="zh-CN" altLang="zh-CN" sz="4800" b="1" dirty="0">
              <a:solidFill>
                <a:srgbClr val="7030A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500"/>
                                        <p:tgtEl>
                                          <p:spTgt spid="3"/>
                                        </p:tgtEl>
                                      </p:cBhvr>
                                    </p:animEffect>
                                    <p:anim calcmode="lin" valueType="num">
                                      <p:cBhvr>
                                        <p:cTn id="19" dur="1500" fill="hold"/>
                                        <p:tgtEl>
                                          <p:spTgt spid="3"/>
                                        </p:tgtEl>
                                        <p:attrNameLst>
                                          <p:attrName>ppt_w</p:attrName>
                                        </p:attrNameLst>
                                      </p:cBhvr>
                                      <p:tavLst>
                                        <p:tav tm="0" fmla="#ppt_w*sin(2.5*pi*$)">
                                          <p:val>
                                            <p:fltVal val="0"/>
                                          </p:val>
                                        </p:tav>
                                        <p:tav tm="100000">
                                          <p:val>
                                            <p:fltVal val="1"/>
                                          </p:val>
                                        </p:tav>
                                      </p:tavLst>
                                    </p:anim>
                                    <p:anim calcmode="lin" valueType="num">
                                      <p:cBhvr>
                                        <p:cTn id="20" dur="1500" fill="hold"/>
                                        <p:tgtEl>
                                          <p:spTgt spid="3"/>
                                        </p:tgtEl>
                                        <p:attrNameLst>
                                          <p:attrName>ppt_h</p:attrName>
                                        </p:attrNameLst>
                                      </p:cBhvr>
                                      <p:tavLst>
                                        <p:tav tm="0">
                                          <p:val>
                                            <p:strVal val="#ppt_h"/>
                                          </p:val>
                                        </p:tav>
                                        <p:tav tm="100000">
                                          <p:val>
                                            <p:strVal val="#ppt_h"/>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241085" y="3021750"/>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204085" y="2134870"/>
            <a:ext cx="3794760" cy="607060"/>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2100" b="1" dirty="0">
                <a:solidFill>
                  <a:srgbClr val="FFFFFF"/>
                </a:solidFill>
                <a:cs typeface="+mn-ea"/>
                <a:sym typeface="+mn-lt"/>
              </a:rPr>
              <a:t>舞蹈与</a:t>
            </a:r>
            <a:r>
              <a:rPr lang="zh-CN" altLang="en-US" sz="2100" b="1" dirty="0">
                <a:solidFill>
                  <a:srgbClr val="FFFFFF"/>
                </a:solidFill>
                <a:cs typeface="+mn-ea"/>
                <a:sym typeface="+mn-lt"/>
              </a:rPr>
              <a:t>数学</a:t>
            </a:r>
            <a:endParaRPr lang="zh-CN" altLang="en-US" sz="2100" b="1" dirty="0">
              <a:solidFill>
                <a:srgbClr val="FFFFFF"/>
              </a:solidFill>
              <a:cs typeface="+mn-ea"/>
              <a:sym typeface="+mn-lt"/>
            </a:endParaRPr>
          </a:p>
        </p:txBody>
      </p:sp>
      <p:sp>
        <p:nvSpPr>
          <p:cNvPr id="25" name="MH_Number"/>
          <p:cNvSpPr/>
          <p:nvPr>
            <p:custDataLst>
              <p:tags r:id="rId5"/>
            </p:custDataLst>
          </p:nvPr>
        </p:nvSpPr>
        <p:spPr>
          <a:xfrm>
            <a:off x="1597660" y="1922780"/>
            <a:ext cx="606425" cy="819150"/>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a:solidFill>
                  <a:srgbClr val="FFFFFF"/>
                </a:solidFill>
                <a:cs typeface="+mn-ea"/>
                <a:sym typeface="+mn-lt"/>
              </a:rPr>
              <a:t>2</a:t>
            </a:r>
            <a:endParaRPr lang="en-US" altLang="zh-CN" sz="3600" b="1">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398145" y="588010"/>
            <a:ext cx="4074795" cy="75819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en-US" altLang="zh-CN" sz="2400" b="1">
                <a:latin typeface="黑体" panose="02010609060101010101" charset="-122"/>
                <a:ea typeface="黑体" panose="02010609060101010101" charset="-122"/>
                <a:cs typeface="黑体" panose="02010609060101010101" charset="-122"/>
              </a:rPr>
              <a:t>一、</a:t>
            </a:r>
            <a:r>
              <a:rPr lang="zh-CN" altLang="en-US" sz="2400" b="1">
                <a:latin typeface="黑体" panose="02010609060101010101" charset="-122"/>
                <a:ea typeface="黑体" panose="02010609060101010101" charset="-122"/>
                <a:cs typeface="黑体" panose="02010609060101010101" charset="-122"/>
              </a:rPr>
              <a:t>什么是数学</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2400" b="0">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sp>
        <p:nvSpPr>
          <p:cNvPr id="2" name="文本框 1"/>
          <p:cNvSpPr txBox="1"/>
          <p:nvPr/>
        </p:nvSpPr>
        <p:spPr>
          <a:xfrm>
            <a:off x="866140" y="2272665"/>
            <a:ext cx="7291705" cy="932180"/>
          </a:xfrm>
          <a:prstGeom prst="rect">
            <a:avLst/>
          </a:prstGeom>
          <a:noFill/>
          <a:ln w="9525">
            <a:noFill/>
          </a:ln>
        </p:spPr>
        <p:txBody>
          <a:bodyPr>
            <a:noAutofit/>
          </a:bodyPr>
          <a:p>
            <a:pPr indent="284480"/>
            <a:endParaRPr lang="zh-CN" altLang="en-US" sz="1800" b="0">
              <a:ea typeface="宋体" panose="02010600030101010101" pitchFamily="2" charset="-122"/>
            </a:endParaRPr>
          </a:p>
        </p:txBody>
      </p:sp>
      <p:sp>
        <p:nvSpPr>
          <p:cNvPr id="3" name="文本框 2"/>
          <p:cNvSpPr txBox="1"/>
          <p:nvPr/>
        </p:nvSpPr>
        <p:spPr>
          <a:xfrm>
            <a:off x="675005" y="1346200"/>
            <a:ext cx="7673975" cy="2005965"/>
          </a:xfrm>
          <a:prstGeom prst="rect">
            <a:avLst/>
          </a:prstGeom>
          <a:ln>
            <a:noFill/>
          </a:ln>
        </p:spPr>
        <p:style>
          <a:lnRef idx="2">
            <a:schemeClr val="accent2"/>
          </a:lnRef>
          <a:fillRef idx="1">
            <a:schemeClr val="lt1"/>
          </a:fillRef>
          <a:effectRef idx="0">
            <a:schemeClr val="accent2"/>
          </a:effectRef>
          <a:fontRef idx="minor">
            <a:schemeClr val="dk1"/>
          </a:fontRef>
        </p:style>
        <p:txBody>
          <a:bodyPr>
            <a:noAutofit/>
          </a:bodyPr>
          <a:p>
            <a:pPr indent="0" fontAlgn="auto">
              <a:lnSpc>
                <a:spcPct val="125000"/>
              </a:lnSpc>
              <a:spcBef>
                <a:spcPts val="0"/>
              </a:spcBef>
              <a:spcAft>
                <a:spcPts val="0"/>
              </a:spcAft>
            </a:pPr>
            <a:r>
              <a:rPr lang="en-US" altLang="zh-CN" sz="1600">
                <a:latin typeface="宋体" panose="02010600030101010101" pitchFamily="2" charset="-122"/>
                <a:ea typeface="宋体" panose="02010600030101010101" pitchFamily="2" charset="-122"/>
                <a:sym typeface="+mn-ea"/>
              </a:rPr>
              <a:t> </a:t>
            </a:r>
            <a:r>
              <a:rPr lang="en-US" altLang="zh-CN" sz="2000">
                <a:latin typeface="宋体" panose="02010600030101010101" pitchFamily="2" charset="-122"/>
                <a:ea typeface="宋体" panose="02010600030101010101" pitchFamily="2" charset="-122"/>
                <a:sym typeface="+mn-ea"/>
              </a:rPr>
              <a:t>   </a:t>
            </a:r>
            <a:r>
              <a:rPr lang="en-US" altLang="zh-CN" sz="1800">
                <a:latin typeface="宋体" panose="02010600030101010101" pitchFamily="2" charset="-122"/>
                <a:ea typeface="宋体" panose="02010600030101010101" pitchFamily="2" charset="-122"/>
                <a:sym typeface="+mn-ea"/>
              </a:rPr>
              <a:t>数学是研究数量、结构、变化、空间以及信息等概念的一门学科。在人类历史发展和社会生活中，数学发挥着不可替代的作用，同时也是学习和研究现代科学技术必不可少的基本工具。</a:t>
            </a:r>
            <a:endParaRPr lang="en-US" altLang="zh-CN" sz="1800">
              <a:latin typeface="宋体" panose="02010600030101010101" pitchFamily="2" charset="-122"/>
              <a:ea typeface="宋体" panose="02010600030101010101" pitchFamily="2" charset="-122"/>
              <a:sym typeface="+mn-ea"/>
            </a:endParaRPr>
          </a:p>
        </p:txBody>
      </p:sp>
      <p:pic>
        <p:nvPicPr>
          <p:cNvPr id="9" name="图片 8" descr="微信图片_20230814181510"/>
          <p:cNvPicPr>
            <a:picLocks noChangeAspect="1"/>
          </p:cNvPicPr>
          <p:nvPr/>
        </p:nvPicPr>
        <p:blipFill>
          <a:blip r:embed="rId2"/>
          <a:stretch>
            <a:fillRect/>
          </a:stretch>
        </p:blipFill>
        <p:spPr>
          <a:xfrm>
            <a:off x="6904355" y="2817495"/>
            <a:ext cx="2025650" cy="2076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500"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1985" y="1439545"/>
            <a:ext cx="8024495" cy="2637155"/>
          </a:xfrm>
          <a:prstGeom prst="rect">
            <a:avLst/>
          </a:prstGeom>
          <a:noFill/>
          <a:ln w="9525">
            <a:noFill/>
          </a:ln>
        </p:spPr>
        <p:txBody>
          <a:bodyPr>
            <a:noAutofit/>
          </a:bodyPr>
          <a:p>
            <a:pPr indent="0" fontAlgn="auto">
              <a:lnSpc>
                <a:spcPct val="125000"/>
              </a:lnSpc>
              <a:spcBef>
                <a:spcPts val="0"/>
              </a:spcBef>
              <a:spcAft>
                <a:spcPts val="0"/>
              </a:spcAft>
            </a:pPr>
            <a:r>
              <a:rPr lang="en-US" altLang="zh-CN" sz="1800" b="0">
                <a:latin typeface="宋体" panose="02010600030101010101" pitchFamily="2" charset="-122"/>
                <a:ea typeface="宋体" panose="02010600030101010101" pitchFamily="2" charset="-122"/>
                <a:cs typeface="宋体" panose="02010600030101010101" pitchFamily="2" charset="-122"/>
              </a:rPr>
              <a:t>  </a:t>
            </a:r>
            <a:r>
              <a:rPr lang="en-US" altLang="zh-CN" sz="1800" b="0">
                <a:latin typeface="宋体" panose="02010600030101010101" pitchFamily="2" charset="-122"/>
                <a:ea typeface="宋体" panose="02010600030101010101" pitchFamily="2" charset="-122"/>
                <a:cs typeface="宋体" panose="02010600030101010101" pitchFamily="2" charset="-122"/>
              </a:rPr>
              <a:t>   二者之间存在紧密的联系。舞蹈中的人体动作、队形构图等，展现出数学中的形式美。数学中包含的严谨的逻辑、抽象的概括以及对事物的理性解析，能够帮助我们看清舞蹈诗性、写意化的表达中人体动作所蕴含的原理，让舞蹈研究更加具有科学性；同时，数学中所蕴含的美的形式与规律，也帮助我们了解观众的审美心理，从而丰富、发展舞蹈艺术形式，以实现舞蹈的抒情与表意。</a:t>
            </a:r>
            <a:endParaRPr lang="en-US" altLang="zh-CN" sz="1800" b="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1"/>
            </p:custDataLst>
          </p:nvPr>
        </p:nvSpPr>
        <p:spPr>
          <a:xfrm>
            <a:off x="258445" y="657225"/>
            <a:ext cx="4074795" cy="57277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zh-CN" altLang="en-US" sz="2400" b="1">
                <a:latin typeface="黑体" panose="02010609060101010101" charset="-122"/>
                <a:ea typeface="黑体" panose="02010609060101010101" charset="-122"/>
                <a:cs typeface="黑体" panose="02010609060101010101" charset="-122"/>
              </a:rPr>
              <a:t>二、舞蹈与</a:t>
            </a:r>
            <a:r>
              <a:rPr lang="zh-CN" altLang="en-US" sz="2400" b="1">
                <a:latin typeface="黑体" panose="02010609060101010101" charset="-122"/>
                <a:ea typeface="黑体" panose="02010609060101010101" charset="-122"/>
                <a:cs typeface="黑体" panose="02010609060101010101" charset="-122"/>
              </a:rPr>
              <a:t>数学关系</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en-US" altLang="zh-CN" sz="1800" b="0">
              <a:ea typeface="宋体" panose="02010600030101010101" pitchFamily="2" charset="-122"/>
            </a:endParaRPr>
          </a:p>
        </p:txBody>
      </p:sp>
      <p:pic>
        <p:nvPicPr>
          <p:cNvPr id="5" name="图片 4"/>
          <p:cNvPicPr>
            <a:picLocks noChangeAspect="1"/>
          </p:cNvPicPr>
          <p:nvPr>
            <p:custDataLst>
              <p:tags r:id="rId2"/>
            </p:custDataLst>
          </p:nvPr>
        </p:nvPicPr>
        <p:blipFill>
          <a:blip r:embed="rId3" cstate="screen"/>
          <a:stretch>
            <a:fillRect/>
          </a:stretch>
        </p:blipFill>
        <p:spPr>
          <a:xfrm>
            <a:off x="7427595" y="3420745"/>
            <a:ext cx="1490345" cy="16497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p:tgtEl>
                                          <p:spTgt spid="2">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2">
                                            <p:txEl>
                                              <p:pRg st="0" end="0"/>
                                            </p:txEl>
                                          </p:spTgt>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Effect transition="in" filter="fade">
                                      <p:cBhvr>
                                        <p:cTn id="12" dur="1000"/>
                                        <p:tgtEl>
                                          <p:spTgt spid="100">
                                            <p:txEl>
                                              <p:pRg st="0" end="0"/>
                                            </p:txEl>
                                          </p:spTgt>
                                        </p:tgtEl>
                                      </p:cBhvr>
                                    </p:animEffect>
                                    <p:anim calcmode="lin" valueType="num">
                                      <p:cBhvr>
                                        <p:cTn id="13" dur="1000" fill="hold"/>
                                        <p:tgtEl>
                                          <p:spTgt spid="100">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00">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7"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212725" y="461645"/>
            <a:ext cx="3662680" cy="83185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en-US" altLang="zh-CN" sz="2000" b="0">
                <a:latin typeface="黑体" panose="02010609060101010101" charset="-122"/>
                <a:ea typeface="黑体" panose="02010609060101010101" charset="-122"/>
                <a:cs typeface="黑体" panose="02010609060101010101" charset="-122"/>
              </a:rPr>
              <a:t>  </a:t>
            </a:r>
            <a:r>
              <a:rPr lang="zh-CN" altLang="en-US" sz="2000" b="1">
                <a:latin typeface="黑体" panose="02010609060101010101" charset="-122"/>
                <a:ea typeface="黑体" panose="02010609060101010101" charset="-122"/>
                <a:cs typeface="黑体" panose="02010609060101010101" charset="-122"/>
              </a:rPr>
              <a:t>具体表现：</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sp>
        <p:nvSpPr>
          <p:cNvPr id="16" name="文本框 15"/>
          <p:cNvSpPr txBox="1"/>
          <p:nvPr/>
        </p:nvSpPr>
        <p:spPr>
          <a:xfrm>
            <a:off x="497205" y="1261110"/>
            <a:ext cx="8240395" cy="3409315"/>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fontAlgn="auto">
              <a:lnSpc>
                <a:spcPct val="125000"/>
              </a:lnSpc>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①空间与方位</a:t>
            </a:r>
            <a:endPar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空间：前后、左右、高低</a:t>
            </a: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8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低、中、高三度空间。</a:t>
            </a: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方位：通常以8个点位来说明方向，以正前方为基准，顺时针旋转 45°即一个点位。</a:t>
            </a: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50000"/>
              </a:lnSpc>
            </a:pP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50000"/>
              </a:lnSpc>
            </a:pP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50000"/>
              </a:lnSpc>
            </a:pP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2" name="组合 1"/>
          <p:cNvGrpSpPr/>
          <p:nvPr/>
        </p:nvGrpSpPr>
        <p:grpSpPr>
          <a:xfrm>
            <a:off x="5252085" y="589915"/>
            <a:ext cx="3597910" cy="2545080"/>
            <a:chOff x="8271" y="929"/>
            <a:chExt cx="5666" cy="4008"/>
          </a:xfrm>
        </p:grpSpPr>
        <p:pic>
          <p:nvPicPr>
            <p:cNvPr id="17" name="图片 16" descr="微信图片_20230813225453"/>
            <p:cNvPicPr>
              <a:picLocks noChangeAspect="1"/>
            </p:cNvPicPr>
            <p:nvPr/>
          </p:nvPicPr>
          <p:blipFill>
            <a:blip r:embed="rId2"/>
            <a:srcRect l="5977" t="13113" r="7722" b="12853"/>
            <a:stretch>
              <a:fillRect/>
            </a:stretch>
          </p:blipFill>
          <p:spPr>
            <a:xfrm>
              <a:off x="8271" y="929"/>
              <a:ext cx="5618" cy="4008"/>
            </a:xfrm>
            <a:prstGeom prst="rect">
              <a:avLst/>
            </a:prstGeom>
          </p:spPr>
        </p:pic>
        <p:sp>
          <p:nvSpPr>
            <p:cNvPr id="20" name="文本框 19"/>
            <p:cNvSpPr txBox="1"/>
            <p:nvPr/>
          </p:nvSpPr>
          <p:spPr>
            <a:xfrm>
              <a:off x="12053" y="4484"/>
              <a:ext cx="1885" cy="453"/>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2"/>
            </a:lnRef>
            <a:fillRef idx="1">
              <a:schemeClr val="lt1"/>
            </a:fillRef>
            <a:effectRef idx="0">
              <a:schemeClr val="accent2"/>
            </a:effectRef>
            <a:fontRef idx="minor">
              <a:schemeClr val="dk1"/>
            </a:fontRef>
          </p:style>
          <p:txBody>
            <a:bodyPr wrap="square">
              <a:noAutofit/>
            </a:bodyPr>
            <a:p>
              <a:pPr indent="284480"/>
              <a:r>
                <a:rPr lang="zh-CN" altLang="en-US" sz="1600" b="1">
                  <a:solidFill>
                    <a:srgbClr val="000000"/>
                  </a:solidFill>
                  <a:ea typeface="宋体" panose="02010600030101010101" pitchFamily="2" charset="-122"/>
                </a:rPr>
                <a:t>方位图</a:t>
              </a:r>
              <a:endParaRPr lang="zh-CN" altLang="en-US" sz="1600" b="1">
                <a:solidFill>
                  <a:srgbClr val="000000"/>
                </a:solidFill>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文本框 1"/>
          <p:cNvSpPr txBox="1"/>
          <p:nvPr/>
        </p:nvSpPr>
        <p:spPr>
          <a:xfrm>
            <a:off x="866140" y="2272665"/>
            <a:ext cx="7291705" cy="932180"/>
          </a:xfrm>
          <a:prstGeom prst="rect">
            <a:avLst/>
          </a:prstGeom>
          <a:noFill/>
          <a:ln w="9525">
            <a:noFill/>
          </a:ln>
        </p:spPr>
        <p:txBody>
          <a:bodyPr>
            <a:noAutofit/>
          </a:bodyPr>
          <a:p>
            <a:pPr indent="284480"/>
            <a:endParaRPr lang="zh-CN" altLang="en-US" sz="1800" b="0">
              <a:ea typeface="宋体" panose="02010600030101010101" pitchFamily="2" charset="-122"/>
            </a:endParaRPr>
          </a:p>
        </p:txBody>
      </p:sp>
      <p:sp>
        <p:nvSpPr>
          <p:cNvPr id="3" name="文本框 2"/>
          <p:cNvSpPr txBox="1"/>
          <p:nvPr/>
        </p:nvSpPr>
        <p:spPr>
          <a:xfrm>
            <a:off x="3126740" y="1136650"/>
            <a:ext cx="5748020" cy="3485515"/>
          </a:xfrm>
          <a:prstGeom prst="rect">
            <a:avLst/>
          </a:prstGeom>
          <a:ln>
            <a:noFill/>
          </a:ln>
        </p:spPr>
        <p:style>
          <a:lnRef idx="2">
            <a:schemeClr val="accent2"/>
          </a:lnRef>
          <a:fillRef idx="1">
            <a:schemeClr val="lt1"/>
          </a:fillRef>
          <a:effectRef idx="0">
            <a:schemeClr val="accent2"/>
          </a:effectRef>
          <a:fontRef idx="minor">
            <a:schemeClr val="dk1"/>
          </a:fontRef>
        </p:style>
        <p:txBody>
          <a:bodyPr>
            <a:noAutofit/>
          </a:bodyPr>
          <a:p>
            <a:pPr indent="0" fontAlgn="auto">
              <a:lnSpc>
                <a:spcPct val="125000"/>
              </a:lnSpc>
              <a:spcBef>
                <a:spcPts val="0"/>
              </a:spcBef>
              <a:spcAft>
                <a:spcPts val="0"/>
              </a:spcAft>
            </a:pPr>
            <a:r>
              <a:rPr lang="en-US" altLang="zh-CN" sz="1600">
                <a:latin typeface="宋体" panose="02010600030101010101" pitchFamily="2" charset="-122"/>
                <a:ea typeface="宋体" panose="02010600030101010101" pitchFamily="2" charset="-122"/>
                <a:sym typeface="+mn-ea"/>
              </a:rPr>
              <a:t>    捷克裔舞蹈理论家，是享誉世界的“现代舞理论之父”、舞蹈科学家，有“舞蹈界的爱因斯坦”之美誉。</a:t>
            </a:r>
            <a:endParaRPr lang="en-US" altLang="zh-CN" sz="1600">
              <a:latin typeface="宋体" panose="02010600030101010101" pitchFamily="2" charset="-122"/>
              <a:ea typeface="宋体" panose="02010600030101010101" pitchFamily="2" charset="-122"/>
              <a:sym typeface="+mn-ea"/>
            </a:endParaRPr>
          </a:p>
          <a:p>
            <a:pPr indent="0" fontAlgn="auto">
              <a:lnSpc>
                <a:spcPct val="125000"/>
              </a:lnSpc>
              <a:spcBef>
                <a:spcPts val="0"/>
              </a:spcBef>
              <a:spcAft>
                <a:spcPts val="0"/>
              </a:spcAft>
            </a:pPr>
            <a:endParaRPr lang="en-US" altLang="zh-CN" sz="1600">
              <a:latin typeface="宋体" panose="02010600030101010101" pitchFamily="2" charset="-122"/>
              <a:ea typeface="宋体" panose="02010600030101010101" pitchFamily="2" charset="-122"/>
              <a:sym typeface="+mn-ea"/>
            </a:endParaRPr>
          </a:p>
          <a:p>
            <a:pPr indent="0" fontAlgn="auto">
              <a:lnSpc>
                <a:spcPct val="125000"/>
              </a:lnSpc>
              <a:spcBef>
                <a:spcPts val="0"/>
              </a:spcBef>
              <a:spcAft>
                <a:spcPts val="0"/>
              </a:spcAft>
            </a:pPr>
            <a:r>
              <a:rPr lang="en-US" altLang="zh-CN" sz="1600">
                <a:latin typeface="宋体" panose="02010600030101010101" pitchFamily="2" charset="-122"/>
                <a:ea typeface="宋体" panose="02010600030101010101" pitchFamily="2" charset="-122"/>
                <a:sym typeface="+mn-ea"/>
              </a:rPr>
              <a:t>    从舞蹈动作的时间、空间、力度入手，研究人体运动的科学性，生成的</a:t>
            </a:r>
            <a:r>
              <a:rPr lang="zh-CN" altLang="en-US" sz="1600" b="1">
                <a:solidFill>
                  <a:schemeClr val="accent3"/>
                </a:solidFill>
                <a:ea typeface="宋体" panose="02010600030101010101" pitchFamily="2" charset="-122"/>
                <a:sym typeface="+mn-ea"/>
              </a:rPr>
              <a:t>“人体动律学”，</a:t>
            </a:r>
            <a:r>
              <a:rPr lang="en-US" altLang="zh-CN" sz="1600">
                <a:latin typeface="宋体" panose="02010600030101010101" pitchFamily="2" charset="-122"/>
                <a:ea typeface="宋体" panose="02010600030101010101" pitchFamily="2" charset="-122"/>
                <a:sym typeface="+mn-ea"/>
              </a:rPr>
              <a:t>分析了人体动作的构成及运动规律，给予人体动作一种科学化、数理化的阐释。</a:t>
            </a:r>
            <a:endParaRPr lang="en-US" altLang="zh-CN" sz="1600">
              <a:latin typeface="宋体" panose="02010600030101010101" pitchFamily="2" charset="-122"/>
              <a:ea typeface="宋体" panose="02010600030101010101" pitchFamily="2" charset="-122"/>
              <a:sym typeface="+mn-ea"/>
            </a:endParaRPr>
          </a:p>
          <a:p>
            <a:pPr indent="0" fontAlgn="auto">
              <a:lnSpc>
                <a:spcPct val="125000"/>
              </a:lnSpc>
              <a:spcBef>
                <a:spcPts val="0"/>
              </a:spcBef>
              <a:spcAft>
                <a:spcPts val="0"/>
              </a:spcAft>
            </a:pPr>
            <a:endParaRPr lang="en-US" altLang="zh-CN" sz="1600">
              <a:latin typeface="宋体" panose="02010600030101010101" pitchFamily="2" charset="-122"/>
              <a:ea typeface="宋体" panose="02010600030101010101" pitchFamily="2" charset="-122"/>
              <a:sym typeface="+mn-ea"/>
            </a:endParaRPr>
          </a:p>
          <a:p>
            <a:pPr indent="0" fontAlgn="auto">
              <a:lnSpc>
                <a:spcPct val="125000"/>
              </a:lnSpc>
              <a:spcBef>
                <a:spcPts val="0"/>
              </a:spcBef>
              <a:spcAft>
                <a:spcPts val="0"/>
              </a:spcAft>
            </a:pPr>
            <a:r>
              <a:rPr lang="en-US" altLang="zh-CN" sz="1600">
                <a:latin typeface="宋体" panose="02010600030101010101" pitchFamily="2" charset="-122"/>
                <a:ea typeface="宋体" panose="02010600030101010101" pitchFamily="2" charset="-122"/>
                <a:sym typeface="+mn-ea"/>
              </a:rPr>
              <a:t>    在其</a:t>
            </a:r>
            <a:r>
              <a:rPr lang="zh-CN" altLang="en-US" sz="1600" b="1">
                <a:solidFill>
                  <a:schemeClr val="accent3"/>
                </a:solidFill>
                <a:ea typeface="宋体" panose="02010600030101010101" pitchFamily="2" charset="-122"/>
                <a:sym typeface="+mn-ea"/>
              </a:rPr>
              <a:t>“人体运动立方体空间”</a:t>
            </a:r>
            <a:r>
              <a:rPr lang="en-US" altLang="zh-CN" sz="1600">
                <a:latin typeface="宋体" panose="02010600030101010101" pitchFamily="2" charset="-122"/>
                <a:ea typeface="宋体" panose="02010600030101010101" pitchFamily="2" charset="-122"/>
                <a:sym typeface="+mn-ea"/>
              </a:rPr>
              <a:t>的概念中，他依据“直角坐标系”</a:t>
            </a:r>
            <a:r>
              <a:rPr lang="zh-CN" altLang="en-US" sz="1600">
                <a:latin typeface="宋体" panose="02010600030101010101" pitchFamily="2" charset="-122"/>
                <a:ea typeface="宋体" panose="02010600030101010101" pitchFamily="2" charset="-122"/>
                <a:sym typeface="+mn-ea"/>
              </a:rPr>
              <a:t>，</a:t>
            </a:r>
            <a:r>
              <a:rPr lang="en-US" altLang="zh-CN" sz="1600">
                <a:latin typeface="宋体" panose="02010600030101010101" pitchFamily="2" charset="-122"/>
                <a:ea typeface="宋体" panose="02010600030101010101" pitchFamily="2" charset="-122"/>
                <a:sym typeface="+mn-ea"/>
              </a:rPr>
              <a:t>形成了 27 个点位来说明人体动作在空间上的体现，使视觉化的舞蹈动作得以被数学化的概念表述出来</a:t>
            </a:r>
            <a:r>
              <a:rPr lang="zh-CN" altLang="en-US" sz="1600">
                <a:latin typeface="宋体" panose="02010600030101010101" pitchFamily="2" charset="-122"/>
                <a:ea typeface="宋体" panose="02010600030101010101" pitchFamily="2" charset="-122"/>
                <a:sym typeface="+mn-ea"/>
              </a:rPr>
              <a:t>。</a:t>
            </a:r>
            <a:endParaRPr lang="zh-CN" altLang="en-US" sz="1600">
              <a:latin typeface="宋体" panose="02010600030101010101" pitchFamily="2" charset="-122"/>
              <a:ea typeface="宋体" panose="02010600030101010101" pitchFamily="2" charset="-122"/>
              <a:sym typeface="+mn-ea"/>
            </a:endParaRPr>
          </a:p>
        </p:txBody>
      </p:sp>
      <p:grpSp>
        <p:nvGrpSpPr>
          <p:cNvPr id="6" name="组合 5"/>
          <p:cNvGrpSpPr/>
          <p:nvPr/>
        </p:nvGrpSpPr>
        <p:grpSpPr>
          <a:xfrm>
            <a:off x="224790" y="345440"/>
            <a:ext cx="3045460" cy="4046855"/>
            <a:chOff x="354" y="544"/>
            <a:chExt cx="4796" cy="6373"/>
          </a:xfrm>
        </p:grpSpPr>
        <p:sp>
          <p:nvSpPr>
            <p:cNvPr id="100" name="文本框 99"/>
            <p:cNvSpPr txBox="1"/>
            <p:nvPr>
              <p:custDataLst>
                <p:tags r:id="rId1"/>
              </p:custDataLst>
            </p:nvPr>
          </p:nvSpPr>
          <p:spPr>
            <a:xfrm>
              <a:off x="354" y="544"/>
              <a:ext cx="4797" cy="1104"/>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sz="1800" b="1">
                  <a:latin typeface="宋体" panose="02010600030101010101" pitchFamily="2" charset="-122"/>
                  <a:ea typeface="宋体" panose="02010600030101010101" pitchFamily="2" charset="-122"/>
                  <a:cs typeface="宋体" panose="02010600030101010101" pitchFamily="2" charset="-122"/>
                </a:rPr>
                <a:t>鲁道夫 ·冯 ·拉班</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2400" b="0">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pic>
          <p:nvPicPr>
            <p:cNvPr id="5" name="图片 4" descr="人"/>
            <p:cNvPicPr>
              <a:picLocks noChangeAspect="1"/>
            </p:cNvPicPr>
            <p:nvPr/>
          </p:nvPicPr>
          <p:blipFill>
            <a:blip r:embed="rId2"/>
            <a:stretch>
              <a:fillRect/>
            </a:stretch>
          </p:blipFill>
          <p:spPr>
            <a:xfrm>
              <a:off x="738" y="1463"/>
              <a:ext cx="3686" cy="545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264160" y="502920"/>
            <a:ext cx="4074795" cy="75819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en-US" altLang="zh-CN" sz="2000" b="0">
                <a:latin typeface="黑体" panose="02010609060101010101" charset="-122"/>
                <a:ea typeface="黑体" panose="02010609060101010101" charset="-122"/>
                <a:cs typeface="黑体" panose="02010609060101010101" charset="-122"/>
              </a:rPr>
              <a:t>  </a:t>
            </a:r>
            <a:r>
              <a:rPr lang="zh-CN" altLang="en-US" sz="2000" b="1">
                <a:latin typeface="黑体" panose="02010609060101010101" charset="-122"/>
                <a:ea typeface="黑体" panose="02010609060101010101" charset="-122"/>
                <a:cs typeface="黑体" panose="02010609060101010101" charset="-122"/>
              </a:rPr>
              <a:t>具体表现：</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sp>
        <p:nvSpPr>
          <p:cNvPr id="16" name="文本框 15"/>
          <p:cNvSpPr txBox="1"/>
          <p:nvPr/>
        </p:nvSpPr>
        <p:spPr>
          <a:xfrm>
            <a:off x="615315" y="1261110"/>
            <a:ext cx="7912735" cy="341249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fontAlgn="auto">
              <a:lnSpc>
                <a:spcPct val="125000"/>
              </a:lnSpc>
              <a:spcBef>
                <a:spcPct val="0"/>
              </a:spcBef>
              <a:spcAft>
                <a:spcPct val="0"/>
              </a:spcAft>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②对称</a:t>
            </a:r>
            <a:endPar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ct val="0"/>
              </a:spcBef>
              <a:spcAft>
                <a:spcPct val="0"/>
              </a:spcAft>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对称所展现出的视觉效果，给人带来和谐、庄严、匀称、稳定的美感。</a:t>
            </a: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ct val="0"/>
              </a:spcBef>
              <a:spcAft>
                <a:spcPct val="0"/>
              </a:spcAft>
            </a:pPr>
            <a:endParaRPr lang="zh-CN" alt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ct val="0"/>
              </a:spcBef>
              <a:spcAft>
                <a:spcPct val="0"/>
              </a:spcAft>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舞蹈动作：手位的左右对称</a:t>
            </a:r>
            <a:r>
              <a:rPr lang="en-US" altLang="zh-CN" sz="18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典雅之美</a:t>
            </a: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ct val="0"/>
              </a:spcBef>
              <a:spcAft>
                <a:spcPct val="0"/>
              </a:spcAft>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舞蹈教学：正反面的训练模式</a:t>
            </a:r>
            <a:r>
              <a:rPr lang="en-US" altLang="zh-CN" sz="18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给予学生全面的身体开发</a:t>
            </a: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ct val="0"/>
              </a:spcBef>
              <a:spcAft>
                <a:spcPct val="0"/>
              </a:spcAft>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舞蹈编排：双人舞的对称处理</a:t>
            </a:r>
            <a:r>
              <a:rPr lang="en-US" altLang="zh-CN" sz="18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增强了统一的视觉效果</a:t>
            </a: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ct val="0"/>
              </a:spcBef>
              <a:spcAft>
                <a:spcPct val="0"/>
              </a:spcAft>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舞蹈构图、调度：对称</a:t>
            </a:r>
            <a:r>
              <a:rPr lang="en-US" altLang="zh-CN" sz="1800" b="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给人带来舒适、和谐的审美体验</a:t>
            </a: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ct val="0"/>
              </a:spcBef>
              <a:spcAft>
                <a:spcPct val="0"/>
              </a:spcAft>
            </a:pP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50000"/>
              </a:lnSpc>
            </a:pP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2" name="图片 1" descr="手"/>
          <p:cNvPicPr>
            <a:picLocks noChangeAspect="1"/>
          </p:cNvPicPr>
          <p:nvPr/>
        </p:nvPicPr>
        <p:blipFill>
          <a:blip r:embed="rId2"/>
          <a:srcRect l="20544" t="-1976" r="19228" b="-28"/>
          <a:stretch>
            <a:fillRect/>
          </a:stretch>
        </p:blipFill>
        <p:spPr>
          <a:xfrm>
            <a:off x="7379335" y="1945640"/>
            <a:ext cx="1663065" cy="2984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Effect transition="in" filter="wipe(up)">
                                      <p:cBhvr>
                                        <p:cTn id="12" dur="500"/>
                                        <p:tgtEl>
                                          <p:spTgt spid="16">
                                            <p:txEl>
                                              <p:pRg st="0" end="0"/>
                                            </p:txEl>
                                          </p:spTgt>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6">
                                            <p:txEl>
                                              <p:pRg st="1" end="1"/>
                                            </p:txEl>
                                          </p:spTgt>
                                        </p:tgtEl>
                                        <p:attrNameLst>
                                          <p:attrName>style.visibility</p:attrName>
                                        </p:attrNameLst>
                                      </p:cBhvr>
                                      <p:to>
                                        <p:strVal val="visible"/>
                                      </p:to>
                                    </p:set>
                                    <p:animEffect transition="in" filter="wipe(up)">
                                      <p:cBhvr>
                                        <p:cTn id="16" dur="500"/>
                                        <p:tgtEl>
                                          <p:spTgt spid="16">
                                            <p:txEl>
                                              <p:pRg st="1" end="1"/>
                                            </p:txEl>
                                          </p:spTgt>
                                        </p:tgtEl>
                                      </p:cBhvr>
                                    </p:animEffect>
                                  </p:childTnLst>
                                </p:cTn>
                              </p:par>
                              <p:par>
                                <p:cTn id="17" presetID="42"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6">
                                            <p:txEl>
                                              <p:pRg st="3" end="3"/>
                                            </p:txEl>
                                          </p:spTgt>
                                        </p:tgtEl>
                                        <p:attrNameLst>
                                          <p:attrName>style.visibility</p:attrName>
                                        </p:attrNameLst>
                                      </p:cBhvr>
                                      <p:to>
                                        <p:strVal val="visible"/>
                                      </p:to>
                                    </p:set>
                                    <p:animEffect transition="in" filter="fade">
                                      <p:cBhvr>
                                        <p:cTn id="26" dur="1000"/>
                                        <p:tgtEl>
                                          <p:spTgt spid="16">
                                            <p:txEl>
                                              <p:pRg st="3" end="3"/>
                                            </p:txEl>
                                          </p:spTgt>
                                        </p:tgtEl>
                                      </p:cBhvr>
                                    </p:animEffect>
                                    <p:anim calcmode="lin" valueType="num">
                                      <p:cBhvr>
                                        <p:cTn id="27" dur="1000" fill="hold"/>
                                        <p:tgtEl>
                                          <p:spTgt spid="16">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16">
                                            <p:txEl>
                                              <p:pRg st="3" end="3"/>
                                            </p:txEl>
                                          </p:spTgt>
                                        </p:tgtEl>
                                        <p:attrNameLst>
                                          <p:attrName>ppt_y</p:attrName>
                                        </p:attrNameLst>
                                      </p:cBhvr>
                                      <p:tavLst>
                                        <p:tav tm="0">
                                          <p:val>
                                            <p:strVal val="#ppt_y+.1"/>
                                          </p:val>
                                        </p:tav>
                                        <p:tav tm="100000">
                                          <p:val>
                                            <p:strVal val="#ppt_y"/>
                                          </p:val>
                                        </p:tav>
                                      </p:tavLst>
                                    </p:anim>
                                  </p:childTnLst>
                                </p:cTn>
                              </p:par>
                            </p:childTnLst>
                          </p:cTn>
                        </p:par>
                        <p:par>
                          <p:cTn id="29" fill="hold">
                            <p:stCondLst>
                              <p:cond delay="1000"/>
                            </p:stCondLst>
                            <p:childTnLst>
                              <p:par>
                                <p:cTn id="30" presetID="42" presetClass="entr" presetSubtype="0" fill="hold" nodeType="afterEffect">
                                  <p:stCondLst>
                                    <p:cond delay="0"/>
                                  </p:stCondLst>
                                  <p:childTnLst>
                                    <p:set>
                                      <p:cBhvr>
                                        <p:cTn id="31" dur="1" fill="hold">
                                          <p:stCondLst>
                                            <p:cond delay="0"/>
                                          </p:stCondLst>
                                        </p:cTn>
                                        <p:tgtEl>
                                          <p:spTgt spid="16">
                                            <p:txEl>
                                              <p:pRg st="4" end="4"/>
                                            </p:txEl>
                                          </p:spTgt>
                                        </p:tgtEl>
                                        <p:attrNameLst>
                                          <p:attrName>style.visibility</p:attrName>
                                        </p:attrNameLst>
                                      </p:cBhvr>
                                      <p:to>
                                        <p:strVal val="visible"/>
                                      </p:to>
                                    </p:set>
                                    <p:animEffect transition="in" filter="fade">
                                      <p:cBhvr>
                                        <p:cTn id="32" dur="1000"/>
                                        <p:tgtEl>
                                          <p:spTgt spid="16">
                                            <p:txEl>
                                              <p:pRg st="4" end="4"/>
                                            </p:txEl>
                                          </p:spTgt>
                                        </p:tgtEl>
                                      </p:cBhvr>
                                    </p:animEffect>
                                    <p:anim calcmode="lin" valueType="num">
                                      <p:cBhvr>
                                        <p:cTn id="33" dur="1000" fill="hold"/>
                                        <p:tgtEl>
                                          <p:spTgt spid="16">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16">
                                            <p:txEl>
                                              <p:pRg st="4" end="4"/>
                                            </p:txEl>
                                          </p:spTgt>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42" presetClass="entr" presetSubtype="0" fill="hold" nodeType="afterEffect">
                                  <p:stCondLst>
                                    <p:cond delay="0"/>
                                  </p:stCondLst>
                                  <p:childTnLst>
                                    <p:set>
                                      <p:cBhvr>
                                        <p:cTn id="37" dur="1" fill="hold">
                                          <p:stCondLst>
                                            <p:cond delay="0"/>
                                          </p:stCondLst>
                                        </p:cTn>
                                        <p:tgtEl>
                                          <p:spTgt spid="16">
                                            <p:txEl>
                                              <p:pRg st="5" end="5"/>
                                            </p:txEl>
                                          </p:spTgt>
                                        </p:tgtEl>
                                        <p:attrNameLst>
                                          <p:attrName>style.visibility</p:attrName>
                                        </p:attrNameLst>
                                      </p:cBhvr>
                                      <p:to>
                                        <p:strVal val="visible"/>
                                      </p:to>
                                    </p:set>
                                    <p:animEffect transition="in" filter="fade">
                                      <p:cBhvr>
                                        <p:cTn id="38" dur="1000"/>
                                        <p:tgtEl>
                                          <p:spTgt spid="16">
                                            <p:txEl>
                                              <p:pRg st="5" end="5"/>
                                            </p:txEl>
                                          </p:spTgt>
                                        </p:tgtEl>
                                      </p:cBhvr>
                                    </p:animEffect>
                                    <p:anim calcmode="lin" valueType="num">
                                      <p:cBhvr>
                                        <p:cTn id="39" dur="1000" fill="hold"/>
                                        <p:tgtEl>
                                          <p:spTgt spid="16">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16">
                                            <p:txEl>
                                              <p:pRg st="5" end="5"/>
                                            </p:txEl>
                                          </p:spTgt>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16">
                                            <p:txEl>
                                              <p:pRg st="6" end="6"/>
                                            </p:txEl>
                                          </p:spTgt>
                                        </p:tgtEl>
                                        <p:attrNameLst>
                                          <p:attrName>style.visibility</p:attrName>
                                        </p:attrNameLst>
                                      </p:cBhvr>
                                      <p:to>
                                        <p:strVal val="visible"/>
                                      </p:to>
                                    </p:set>
                                    <p:animEffect transition="in" filter="fade">
                                      <p:cBhvr>
                                        <p:cTn id="44" dur="1000"/>
                                        <p:tgtEl>
                                          <p:spTgt spid="16">
                                            <p:txEl>
                                              <p:pRg st="6" end="6"/>
                                            </p:txEl>
                                          </p:spTgt>
                                        </p:tgtEl>
                                      </p:cBhvr>
                                    </p:animEffect>
                                    <p:anim calcmode="lin" valueType="num">
                                      <p:cBhvr>
                                        <p:cTn id="45" dur="1000" fill="hold"/>
                                        <p:tgtEl>
                                          <p:spTgt spid="1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1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243205" y="502920"/>
            <a:ext cx="3482340" cy="75819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en-US" altLang="zh-CN" sz="2000" b="0">
                <a:latin typeface="黑体" panose="02010609060101010101" charset="-122"/>
                <a:ea typeface="黑体" panose="02010609060101010101" charset="-122"/>
                <a:cs typeface="黑体" panose="02010609060101010101" charset="-122"/>
              </a:rPr>
              <a:t>  </a:t>
            </a:r>
            <a:r>
              <a:rPr lang="zh-CN" altLang="en-US" sz="2000" b="1">
                <a:latin typeface="黑体" panose="02010609060101010101" charset="-122"/>
                <a:ea typeface="黑体" panose="02010609060101010101" charset="-122"/>
                <a:cs typeface="黑体" panose="02010609060101010101" charset="-122"/>
              </a:rPr>
              <a:t>具体表现：</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sp>
        <p:nvSpPr>
          <p:cNvPr id="16" name="文本框 15"/>
          <p:cNvSpPr txBox="1"/>
          <p:nvPr/>
        </p:nvSpPr>
        <p:spPr>
          <a:xfrm>
            <a:off x="615315" y="1261110"/>
            <a:ext cx="6289040" cy="158750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fontAlgn="auto">
              <a:lnSpc>
                <a:spcPct val="125000"/>
              </a:lnSpc>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③</a:t>
            </a: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角度</a:t>
            </a:r>
            <a:endPar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sz="1800" b="0">
                <a:solidFill>
                  <a:srgbClr val="000000"/>
                </a:solidFill>
                <a:latin typeface="宋体" panose="02010600030101010101" pitchFamily="2" charset="-122"/>
                <a:ea typeface="宋体" panose="02010600030101010101" pitchFamily="2" charset="-122"/>
                <a:cs typeface="宋体" panose="02010600030101010101" pitchFamily="2" charset="-122"/>
              </a:rPr>
              <a:t>不同的位置呈现出不同的角度</a:t>
            </a:r>
            <a:endParaRPr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50000"/>
              </a:lnSpc>
            </a:pP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descr="小踢腿"/>
          <p:cNvPicPr>
            <a:picLocks noChangeAspect="1"/>
          </p:cNvPicPr>
          <p:nvPr/>
        </p:nvPicPr>
        <p:blipFill>
          <a:blip r:embed="rId2"/>
          <a:stretch>
            <a:fillRect/>
          </a:stretch>
        </p:blipFill>
        <p:spPr>
          <a:xfrm>
            <a:off x="1171575" y="2518410"/>
            <a:ext cx="2499995" cy="1879600"/>
          </a:xfrm>
          <a:prstGeom prst="rect">
            <a:avLst/>
          </a:prstGeom>
        </p:spPr>
      </p:pic>
      <p:pic>
        <p:nvPicPr>
          <p:cNvPr id="15" name="图片 14" descr="222"/>
          <p:cNvPicPr>
            <a:picLocks noChangeAspect="1"/>
          </p:cNvPicPr>
          <p:nvPr/>
        </p:nvPicPr>
        <p:blipFill>
          <a:blip r:embed="rId3"/>
          <a:stretch>
            <a:fillRect/>
          </a:stretch>
        </p:blipFill>
        <p:spPr>
          <a:xfrm>
            <a:off x="5624195" y="2256155"/>
            <a:ext cx="1906270" cy="2263775"/>
          </a:xfrm>
          <a:prstGeom prst="rect">
            <a:avLst/>
          </a:prstGeom>
        </p:spPr>
      </p:pic>
      <p:sp>
        <p:nvSpPr>
          <p:cNvPr id="17" name="文本框 16"/>
          <p:cNvSpPr txBox="1"/>
          <p:nvPr/>
        </p:nvSpPr>
        <p:spPr>
          <a:xfrm>
            <a:off x="5364480" y="4558030"/>
            <a:ext cx="3604895" cy="403225"/>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a:r>
              <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rPr>
              <a:t>控腿 120°或 140°</a:t>
            </a:r>
            <a:endParaRPr lang="en-US" altLang="zh-CN"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18" name="文本框 17"/>
          <p:cNvSpPr txBox="1"/>
          <p:nvPr/>
        </p:nvSpPr>
        <p:spPr>
          <a:xfrm>
            <a:off x="1452880" y="4451350"/>
            <a:ext cx="3048000" cy="442595"/>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a:r>
              <a:rPr lang="zh-CN" altLang="en-US" sz="1600" b="0">
                <a:solidFill>
                  <a:srgbClr val="000000"/>
                </a:solidFill>
                <a:ea typeface="宋体" panose="02010600030101010101" pitchFamily="2" charset="-122"/>
              </a:rPr>
              <a:t>小踢腿 25°</a:t>
            </a:r>
            <a:endParaRPr lang="zh-CN" altLang="en-US" sz="1600" b="0">
              <a:solidFill>
                <a:srgbClr val="00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8" grpId="0" animBg="1"/>
      <p:bldP spid="18" grpId="1" animBg="1"/>
      <p:bldP spid="17" grpId="0" animBg="1"/>
      <p:bldP spid="1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1680" y="3273425"/>
            <a:ext cx="7787005" cy="1327150"/>
          </a:xfrm>
          <a:prstGeom prst="rect">
            <a:avLst/>
          </a:prstGeom>
          <a:noFill/>
          <a:ln w="9525">
            <a:noFill/>
          </a:ln>
        </p:spPr>
        <p:txBody>
          <a:bodyPr>
            <a:noAutofit/>
          </a:bodyPr>
          <a:p>
            <a:pPr indent="284480" fontAlgn="auto">
              <a:lnSpc>
                <a:spcPct val="125000"/>
              </a:lnSpc>
            </a:pPr>
            <a:r>
              <a:rPr lang="en-US" altLang="zh-CN" sz="1600">
                <a:latin typeface="宋体" panose="02010600030101010101" pitchFamily="2" charset="-122"/>
                <a:ea typeface="宋体" panose="02010600030101010101" pitchFamily="2" charset="-122"/>
                <a:cs typeface="宋体" panose="02010600030101010101" pitchFamily="2" charset="-122"/>
              </a:rPr>
              <a:t>《千手观音》是2005年央视春晚歌舞类作品之一，被誉为春晚历史上的经典之作。作品创作灵感来自云冈石窟、太原崇善寺和山西平遥的双林寺的千手观音像。以匠心独具的编排巧思、变化丰富的肢体语言和大爱无形的感召力量，展现出独特的文化魅力与人文情怀。</a:t>
            </a:r>
            <a:endParaRPr lang="en-US" altLang="zh-CN" sz="16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438015" y="909320"/>
            <a:ext cx="3560445" cy="2049145"/>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首演时间：2000 年</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舞蹈编导：张继钢</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作</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曲：张千一</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舞蹈演员：邰丽华等</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演出单位：中国残疾人艺术团</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5" name="组合 4"/>
          <p:cNvGrpSpPr/>
          <p:nvPr/>
        </p:nvGrpSpPr>
        <p:grpSpPr>
          <a:xfrm>
            <a:off x="144780" y="90171"/>
            <a:ext cx="1784985" cy="929640"/>
            <a:chOff x="4838836" y="2702082"/>
            <a:chExt cx="2163138" cy="1128651"/>
          </a:xfrm>
        </p:grpSpPr>
        <p:sp>
          <p:nvSpPr>
            <p:cNvPr id="6" name="任意多边形 24"/>
            <p:cNvSpPr/>
            <p:nvPr>
              <p:custDataLst>
                <p:tags r:id="rId1"/>
              </p:custDataLst>
            </p:nvPr>
          </p:nvSpPr>
          <p:spPr bwMode="auto">
            <a:xfrm rot="-5400000">
              <a:off x="5386476" y="2215235"/>
              <a:ext cx="1128651" cy="2102345"/>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2"/>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7" name="椭圆 6"/>
            <p:cNvSpPr/>
            <p:nvPr>
              <p:custDataLst>
                <p:tags r:id="rId2"/>
              </p:custDataLst>
            </p:nvPr>
          </p:nvSpPr>
          <p:spPr>
            <a:xfrm>
              <a:off x="4969655" y="2801533"/>
              <a:ext cx="1480568" cy="792523"/>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31" name="文本框 30"/>
            <p:cNvSpPr txBox="1"/>
            <p:nvPr>
              <p:custDataLst>
                <p:tags r:id="rId3"/>
              </p:custDataLst>
            </p:nvPr>
          </p:nvSpPr>
          <p:spPr>
            <a:xfrm>
              <a:off x="4838836" y="2970483"/>
              <a:ext cx="1839725" cy="454853"/>
            </a:xfrm>
            <a:prstGeom prst="rect">
              <a:avLst/>
            </a:prstGeom>
            <a:noFill/>
          </p:spPr>
          <p:txBody>
            <a:bodyPr wrap="squar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千手观音》</a:t>
              </a:r>
              <a:r>
                <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rPr>
                <a:t> </a:t>
              </a:r>
              <a:endPar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pic>
        <p:nvPicPr>
          <p:cNvPr id="372" name="IM 372"/>
          <p:cNvPicPr/>
          <p:nvPr/>
        </p:nvPicPr>
        <p:blipFill>
          <a:blip r:embed="rId4"/>
          <a:stretch>
            <a:fillRect/>
          </a:stretch>
        </p:blipFill>
        <p:spPr>
          <a:xfrm>
            <a:off x="1877695" y="685800"/>
            <a:ext cx="2469515" cy="24428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0-#ppt_w/2"/>
                                          </p:val>
                                        </p:tav>
                                        <p:tav tm="100000">
                                          <p:val>
                                            <p:strVal val="#ppt_x"/>
                                          </p:val>
                                        </p:tav>
                                      </p:tavLst>
                                    </p:anim>
                                    <p:anim calcmode="lin" valueType="num">
                                      <p:cBhvr additive="base">
                                        <p:cTn id="8" dur="2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72"/>
                                        </p:tgtEl>
                                        <p:attrNameLst>
                                          <p:attrName>style.visibility</p:attrName>
                                        </p:attrNameLst>
                                      </p:cBhvr>
                                      <p:to>
                                        <p:strVal val="visible"/>
                                      </p:to>
                                    </p:set>
                                    <p:anim calcmode="lin" valueType="num">
                                      <p:cBhvr additive="base">
                                        <p:cTn id="12" dur="500" fill="hold"/>
                                        <p:tgtEl>
                                          <p:spTgt spid="372"/>
                                        </p:tgtEl>
                                        <p:attrNameLst>
                                          <p:attrName>ppt_x</p:attrName>
                                        </p:attrNameLst>
                                      </p:cBhvr>
                                      <p:tavLst>
                                        <p:tav tm="0">
                                          <p:val>
                                            <p:strVal val="#ppt_x"/>
                                          </p:val>
                                        </p:tav>
                                        <p:tav tm="100000">
                                          <p:val>
                                            <p:strVal val="#ppt_x"/>
                                          </p:val>
                                        </p:tav>
                                      </p:tavLst>
                                    </p:anim>
                                    <p:anim calcmode="lin" valueType="num">
                                      <p:cBhvr additive="base">
                                        <p:cTn id="13" dur="500" fill="hold"/>
                                        <p:tgtEl>
                                          <p:spTgt spid="37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fade">
                                      <p:cBhvr>
                                        <p:cTn id="20" dur="1000"/>
                                        <p:tgtEl>
                                          <p:spTgt spid="2">
                                            <p:txEl>
                                              <p:pRg st="0" end="0"/>
                                            </p:txEl>
                                          </p:spTgt>
                                        </p:tgtEl>
                                      </p:cBhvr>
                                    </p:animEffect>
                                    <p:anim calcmode="lin" valueType="num">
                                      <p:cBhvr>
                                        <p:cTn id="21"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16890" y="3514090"/>
            <a:ext cx="8109585" cy="748665"/>
          </a:xfrm>
          <a:prstGeom prst="rect">
            <a:avLst/>
          </a:prstGeom>
          <a:noFill/>
          <a:ln w="9525">
            <a:noFill/>
          </a:ln>
        </p:spPr>
        <p:txBody>
          <a:bodyPr>
            <a:noAutofit/>
          </a:bodyPr>
          <a:p>
            <a:pPr indent="284480" fontAlgn="auto">
              <a:lnSpc>
                <a:spcPct val="125000"/>
              </a:lnSpc>
            </a:pPr>
            <a:r>
              <a:rPr lang="en-US" altLang="zh-CN" sz="1600" b="1">
                <a:latin typeface="宋体" panose="02010600030101010101" pitchFamily="2" charset="-122"/>
                <a:ea typeface="宋体" panose="02010600030101010101" pitchFamily="2" charset="-122"/>
                <a:cs typeface="宋体" panose="02010600030101010101" pitchFamily="2" charset="-122"/>
              </a:rPr>
              <a:t> </a:t>
            </a:r>
            <a:r>
              <a:rPr lang="en-US" altLang="zh-CN" sz="1600">
                <a:latin typeface="宋体" panose="02010600030101010101" pitchFamily="2" charset="-122"/>
                <a:ea typeface="宋体" panose="02010600030101010101" pitchFamily="2" charset="-122"/>
                <a:cs typeface="宋体" panose="02010600030101010101" pitchFamily="2" charset="-122"/>
              </a:rPr>
              <a:t>舞蹈《鱼戏》是我国著名编导张继钢创作的 3D 舞蹈诗《侗寨人家》中的一章。</a:t>
            </a:r>
            <a:r>
              <a:rPr lang="zh-CN" altLang="en-US" sz="1600">
                <a:latin typeface="宋体" panose="02010600030101010101" pitchFamily="2" charset="-122"/>
                <a:ea typeface="宋体" panose="02010600030101010101" pitchFamily="2" charset="-122"/>
                <a:cs typeface="宋体" panose="02010600030101010101" pitchFamily="2" charset="-122"/>
              </a:rPr>
              <a:t>作品</a:t>
            </a:r>
            <a:r>
              <a:rPr lang="en-US" altLang="zh-CN" sz="1600">
                <a:latin typeface="宋体" panose="02010600030101010101" pitchFamily="2" charset="-122"/>
                <a:ea typeface="宋体" panose="02010600030101010101" pitchFamily="2" charset="-122"/>
                <a:cs typeface="宋体" panose="02010600030101010101" pitchFamily="2" charset="-122"/>
              </a:rPr>
              <a:t>在表现手法上突出与生活场景的间离感，用抽象的艺术手法拉开艺术与生活之间的距离</a:t>
            </a:r>
            <a:r>
              <a:rPr lang="zh-CN" altLang="en-US" sz="1600">
                <a:latin typeface="宋体" panose="02010600030101010101" pitchFamily="2" charset="-122"/>
                <a:ea typeface="宋体" panose="02010600030101010101" pitchFamily="2" charset="-122"/>
                <a:cs typeface="宋体" panose="02010600030101010101" pitchFamily="2" charset="-122"/>
              </a:rPr>
              <a:t>，借</a:t>
            </a:r>
            <a:r>
              <a:rPr lang="en-US" altLang="zh-CN" sz="1600">
                <a:latin typeface="宋体" panose="02010600030101010101" pitchFamily="2" charset="-122"/>
                <a:ea typeface="宋体" panose="02010600030101010101" pitchFamily="2" charset="-122"/>
                <a:cs typeface="宋体" panose="02010600030101010101" pitchFamily="2" charset="-122"/>
                <a:sym typeface="+mn-ea"/>
              </a:rPr>
              <a:t>助 3D 舞美效果，以诗意语汇展现侗族人民的风土人情。</a:t>
            </a:r>
            <a:endParaRPr lang="en-US" altLang="zh-CN" sz="16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529455" y="989330"/>
            <a:ext cx="4048125" cy="213995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fontAlgn="auto">
              <a:lnSpc>
                <a:spcPct val="125000"/>
              </a:lnSpc>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首演时间：2015 年</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总</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编</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导：张继钢</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编</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导：千姿、谷亮亮、张磊、</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杨世萍、王建军</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编</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曲：阿沃·帕特</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演出单位：柳州市艺术剧院</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nvGrpSpPr>
        <p:grpSpPr>
          <a:xfrm>
            <a:off x="152083" y="100648"/>
            <a:ext cx="1748790" cy="683895"/>
            <a:chOff x="3034619" y="2743303"/>
            <a:chExt cx="1859557" cy="989096"/>
          </a:xfrm>
        </p:grpSpPr>
        <p:sp>
          <p:nvSpPr>
            <p:cNvPr id="44038" name="任意多边形 21"/>
            <p:cNvSpPr/>
            <p:nvPr>
              <p:custDataLst>
                <p:tags r:id="rId1"/>
              </p:custDataLst>
            </p:nvPr>
          </p:nvSpPr>
          <p:spPr bwMode="auto">
            <a:xfrm rot="-5400000">
              <a:off x="3469849" y="2308072"/>
              <a:ext cx="989096"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3" name="椭圆 22"/>
            <p:cNvSpPr/>
            <p:nvPr>
              <p:custDataLst>
                <p:tags r:id="rId2"/>
              </p:custDataLst>
            </p:nvPr>
          </p:nvSpPr>
          <p:spPr>
            <a:xfrm>
              <a:off x="3207475" y="2906775"/>
              <a:ext cx="1072925" cy="703479"/>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30" name="文本框 29"/>
            <p:cNvSpPr txBox="1"/>
            <p:nvPr>
              <p:custDataLst>
                <p:tags r:id="rId3"/>
              </p:custDataLst>
            </p:nvPr>
          </p:nvSpPr>
          <p:spPr>
            <a:xfrm>
              <a:off x="3088420" y="2906956"/>
              <a:ext cx="1224683" cy="541845"/>
            </a:xfrm>
            <a:prstGeom prst="rect">
              <a:avLst/>
            </a:prstGeom>
            <a:noFill/>
          </p:spPr>
          <p:txBody>
            <a:bodyPr wrap="squar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《鱼</a:t>
              </a: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戏》</a:t>
              </a:r>
              <a:endPar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pic>
        <p:nvPicPr>
          <p:cNvPr id="384" name="IM 384"/>
          <p:cNvPicPr/>
          <p:nvPr/>
        </p:nvPicPr>
        <p:blipFill>
          <a:blip r:embed="rId4"/>
          <a:stretch>
            <a:fillRect/>
          </a:stretch>
        </p:blipFill>
        <p:spPr>
          <a:xfrm>
            <a:off x="1163320" y="1014095"/>
            <a:ext cx="3312795" cy="2023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84"/>
                                        </p:tgtEl>
                                        <p:attrNameLst>
                                          <p:attrName>style.visibility</p:attrName>
                                        </p:attrNameLst>
                                      </p:cBhvr>
                                      <p:to>
                                        <p:strVal val="visible"/>
                                      </p:to>
                                    </p:set>
                                    <p:anim calcmode="lin" valueType="num">
                                      <p:cBhvr additive="base">
                                        <p:cTn id="11" dur="500" fill="hold"/>
                                        <p:tgtEl>
                                          <p:spTgt spid="384"/>
                                        </p:tgtEl>
                                        <p:attrNameLst>
                                          <p:attrName>ppt_x</p:attrName>
                                        </p:attrNameLst>
                                      </p:cBhvr>
                                      <p:tavLst>
                                        <p:tav tm="0">
                                          <p:val>
                                            <p:strVal val="#ppt_x"/>
                                          </p:val>
                                        </p:tav>
                                        <p:tav tm="100000">
                                          <p:val>
                                            <p:strVal val="#ppt_x"/>
                                          </p:val>
                                        </p:tav>
                                      </p:tavLst>
                                    </p:anim>
                                    <p:anim calcmode="lin" valueType="num">
                                      <p:cBhvr additive="base">
                                        <p:cTn id="12" dur="500" fill="hold"/>
                                        <p:tgtEl>
                                          <p:spTgt spid="38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1000"/>
                                        <p:tgtEl>
                                          <p:spTgt spid="2">
                                            <p:txEl>
                                              <p:pRg st="0" end="0"/>
                                            </p:txEl>
                                          </p:spTgt>
                                        </p:tgtEl>
                                      </p:cBhvr>
                                    </p:animEffect>
                                    <p:anim calcmode="lin" valueType="num">
                                      <p:cBhvr>
                                        <p:cTn id="20"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241085" y="3021750"/>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273935" y="2175510"/>
            <a:ext cx="3320415" cy="607060"/>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2100" b="1" dirty="0">
                <a:solidFill>
                  <a:srgbClr val="FFFFFF"/>
                </a:solidFill>
                <a:cs typeface="+mn-ea"/>
                <a:sym typeface="+mn-lt"/>
              </a:rPr>
              <a:t>舞蹈与</a:t>
            </a:r>
            <a:r>
              <a:rPr lang="zh-CN" altLang="en-US" sz="2100" b="1" dirty="0">
                <a:solidFill>
                  <a:srgbClr val="FFFFFF"/>
                </a:solidFill>
                <a:cs typeface="+mn-ea"/>
                <a:sym typeface="+mn-lt"/>
              </a:rPr>
              <a:t>书法</a:t>
            </a:r>
            <a:endParaRPr lang="zh-CN" altLang="en-US" sz="2100" b="1" dirty="0">
              <a:solidFill>
                <a:srgbClr val="FFFFFF"/>
              </a:solidFill>
              <a:cs typeface="+mn-ea"/>
              <a:sym typeface="+mn-lt"/>
            </a:endParaRPr>
          </a:p>
        </p:txBody>
      </p:sp>
      <p:sp>
        <p:nvSpPr>
          <p:cNvPr id="25" name="MH_Number"/>
          <p:cNvSpPr/>
          <p:nvPr>
            <p:custDataLst>
              <p:tags r:id="rId5"/>
            </p:custDataLst>
          </p:nvPr>
        </p:nvSpPr>
        <p:spPr>
          <a:xfrm>
            <a:off x="1668145" y="2002155"/>
            <a:ext cx="605790" cy="780415"/>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a:solidFill>
                  <a:srgbClr val="FFFFFF"/>
                </a:solidFill>
                <a:cs typeface="+mn-ea"/>
                <a:sym typeface="+mn-lt"/>
              </a:rPr>
              <a:t>3</a:t>
            </a:r>
            <a:endParaRPr lang="en-US" altLang="zh-CN" sz="3600" b="1">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596380" y="3130550"/>
            <a:ext cx="2483485" cy="2121535"/>
          </a:xfrm>
          <a:prstGeom prst="rect">
            <a:avLst/>
          </a:prstGeom>
        </p:spPr>
      </p:pic>
      <p:sp>
        <p:nvSpPr>
          <p:cNvPr id="2" name="文本框 1"/>
          <p:cNvSpPr txBox="1"/>
          <p:nvPr>
            <p:custDataLst>
              <p:tags r:id="rId4"/>
            </p:custDataLst>
          </p:nvPr>
        </p:nvSpPr>
        <p:spPr>
          <a:xfrm>
            <a:off x="2380615" y="1119505"/>
            <a:ext cx="3956050" cy="1284605"/>
          </a:xfrm>
          <a:prstGeom prst="rect">
            <a:avLst/>
          </a:prstGeom>
          <a:noFill/>
        </p:spPr>
        <p:txBody>
          <a:bodyPr wrap="none" rtlCol="0">
            <a:noAutofit/>
          </a:bodyPr>
          <a:p>
            <a:pPr algn="ctr"/>
            <a:r>
              <a:rPr lang="zh-CN" altLang="zh-CN" sz="3600" b="1" dirty="0">
                <a:solidFill>
                  <a:srgbClr val="7030A0"/>
                </a:solidFill>
                <a:cs typeface="+mn-ea"/>
                <a:sym typeface="+mn-lt"/>
              </a:rPr>
              <a:t>第三章</a:t>
            </a:r>
            <a:r>
              <a:rPr lang="en-US" altLang="zh-CN" sz="3600" b="1" dirty="0">
                <a:solidFill>
                  <a:srgbClr val="7030A0"/>
                </a:solidFill>
                <a:cs typeface="+mn-ea"/>
                <a:sym typeface="+mn-lt"/>
              </a:rPr>
              <a:t> </a:t>
            </a:r>
            <a:r>
              <a:rPr lang="zh-CN" altLang="en-US" sz="3600" b="1" dirty="0">
                <a:solidFill>
                  <a:srgbClr val="7030A0"/>
                </a:solidFill>
                <a:cs typeface="+mn-ea"/>
                <a:sym typeface="+mn-lt"/>
              </a:rPr>
              <a:t>舞蹈的人文内涵与学科融合</a:t>
            </a:r>
            <a:endParaRPr lang="zh-CN" altLang="en-US" sz="3600" b="1" dirty="0">
              <a:solidFill>
                <a:srgbClr val="7030A0"/>
              </a:solidFill>
              <a:cs typeface="+mn-ea"/>
              <a:sym typeface="+mn-lt"/>
            </a:endParaRPr>
          </a:p>
        </p:txBody>
      </p:sp>
      <p:pic>
        <p:nvPicPr>
          <p:cNvPr id="3" name="图片 2"/>
          <p:cNvPicPr>
            <a:picLocks noChangeAspect="1"/>
          </p:cNvPicPr>
          <p:nvPr/>
        </p:nvPicPr>
        <p:blipFill>
          <a:blip r:embed="rId5" cstate="screen"/>
          <a:stretch>
            <a:fillRect/>
          </a:stretch>
        </p:blipFill>
        <p:spPr>
          <a:xfrm>
            <a:off x="0" y="2326640"/>
            <a:ext cx="1990725" cy="2860675"/>
          </a:xfrm>
          <a:prstGeom prst="rect">
            <a:avLst/>
          </a:prstGeom>
        </p:spPr>
      </p:pic>
      <p:pic>
        <p:nvPicPr>
          <p:cNvPr id="12" name="图片 11"/>
          <p:cNvPicPr>
            <a:picLocks noChangeAspect="1"/>
          </p:cNvPicPr>
          <p:nvPr/>
        </p:nvPicPr>
        <p:blipFill>
          <a:blip r:embed="rId6" cstate="screen"/>
          <a:stretch>
            <a:fillRect/>
          </a:stretch>
        </p:blipFill>
        <p:spPr>
          <a:xfrm>
            <a:off x="99695" y="4491355"/>
            <a:ext cx="908685" cy="652145"/>
          </a:xfrm>
          <a:prstGeom prst="rect">
            <a:avLst/>
          </a:prstGeom>
        </p:spPr>
      </p:pic>
      <p:pic>
        <p:nvPicPr>
          <p:cNvPr id="10" name="图片 9"/>
          <p:cNvPicPr>
            <a:picLocks noChangeAspect="1"/>
          </p:cNvPicPr>
          <p:nvPr/>
        </p:nvPicPr>
        <p:blipFill>
          <a:blip r:embed="rId7" cstate="screen"/>
          <a:stretch>
            <a:fillRect/>
          </a:stretch>
        </p:blipFill>
        <p:spPr>
          <a:xfrm>
            <a:off x="7702550" y="2359025"/>
            <a:ext cx="727075" cy="2104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5"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500"/>
                                        <p:tgtEl>
                                          <p:spTgt spid="3"/>
                                        </p:tgtEl>
                                      </p:cBhvr>
                                    </p:animEffect>
                                    <p:anim calcmode="lin" valueType="num">
                                      <p:cBhvr>
                                        <p:cTn id="14" dur="1500" fill="hold"/>
                                        <p:tgtEl>
                                          <p:spTgt spid="3"/>
                                        </p:tgtEl>
                                        <p:attrNameLst>
                                          <p:attrName>ppt_w</p:attrName>
                                        </p:attrNameLst>
                                      </p:cBhvr>
                                      <p:tavLst>
                                        <p:tav tm="0" fmla="#ppt_w*sin(2.5*pi*$)">
                                          <p:val>
                                            <p:fltVal val="0"/>
                                          </p:val>
                                        </p:tav>
                                        <p:tav tm="100000">
                                          <p:val>
                                            <p:fltVal val="1"/>
                                          </p:val>
                                        </p:tav>
                                      </p:tavLst>
                                    </p:anim>
                                    <p:anim calcmode="lin" valueType="num">
                                      <p:cBhvr>
                                        <p:cTn id="15" dur="1500" fill="hold"/>
                                        <p:tgtEl>
                                          <p:spTgt spid="3"/>
                                        </p:tgtEl>
                                        <p:attrNameLst>
                                          <p:attrName>ppt_h</p:attrName>
                                        </p:attrNameLst>
                                      </p:cBhvr>
                                      <p:tavLst>
                                        <p:tav tm="0">
                                          <p:val>
                                            <p:strVal val="#ppt_h"/>
                                          </p:val>
                                        </p:tav>
                                        <p:tav tm="100000">
                                          <p:val>
                                            <p:strVal val="#ppt_h"/>
                                          </p:val>
                                        </p:tav>
                                      </p:tavLst>
                                    </p:anim>
                                  </p:childTnLst>
                                </p:cTn>
                              </p:par>
                            </p:childTnLst>
                          </p:cTn>
                        </p:par>
                        <p:par>
                          <p:cTn id="16" fill="hold">
                            <p:stCondLst>
                              <p:cond delay="25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73430" y="565785"/>
            <a:ext cx="7395845" cy="1216025"/>
          </a:xfrm>
          <a:prstGeom prst="rect">
            <a:avLst/>
          </a:prstGeom>
          <a:noFill/>
          <a:ln w="9525">
            <a:noFill/>
          </a:ln>
        </p:spPr>
        <p:txBody>
          <a:bodyPr>
            <a:noAutofit/>
          </a:bodyPr>
          <a:p>
            <a:pPr indent="0">
              <a:lnSpc>
                <a:spcPct val="125000"/>
              </a:lnSpc>
              <a:spcBef>
                <a:spcPts val="0"/>
              </a:spcBef>
              <a:spcAft>
                <a:spcPts val="0"/>
              </a:spcAft>
            </a:pPr>
            <a:r>
              <a:rPr lang="en-US" altLang="zh-CN" sz="2400" b="1">
                <a:latin typeface="黑体" panose="02010609060101010101" charset="-122"/>
                <a:ea typeface="黑体" panose="02010609060101010101" charset="-122"/>
              </a:rPr>
              <a:t>一、</a:t>
            </a:r>
            <a:r>
              <a:rPr lang="zh-CN" altLang="en-US" sz="2400" b="1">
                <a:latin typeface="黑体" panose="02010609060101010101" charset="-122"/>
                <a:ea typeface="黑体" panose="02010609060101010101" charset="-122"/>
              </a:rPr>
              <a:t>什么是书法</a:t>
            </a:r>
            <a:endParaRPr lang="zh-CN" altLang="en-US" sz="2400" b="1">
              <a:latin typeface="黑体" panose="02010609060101010101" charset="-122"/>
              <a:ea typeface="黑体" panose="02010609060101010101" charset="-122"/>
            </a:endParaRPr>
          </a:p>
        </p:txBody>
      </p:sp>
      <p:sp>
        <p:nvSpPr>
          <p:cNvPr id="2" name="文本框 1"/>
          <p:cNvSpPr txBox="1"/>
          <p:nvPr/>
        </p:nvSpPr>
        <p:spPr>
          <a:xfrm>
            <a:off x="4467860" y="1355725"/>
            <a:ext cx="4217035" cy="2611755"/>
          </a:xfrm>
          <a:prstGeom prst="rect">
            <a:avLst/>
          </a:prstGeom>
          <a:noFill/>
          <a:ln w="9525">
            <a:noFill/>
          </a:ln>
        </p:spPr>
        <p:txBody>
          <a:bodyPr>
            <a:noAutofit/>
          </a:bodyPr>
          <a:p>
            <a:pPr indent="284480">
              <a:lnSpc>
                <a:spcPct val="125000"/>
              </a:lnSpc>
              <a:spcBef>
                <a:spcPts val="0"/>
              </a:spcBef>
              <a:spcAft>
                <a:spcPts val="0"/>
              </a:spcAft>
            </a:pPr>
            <a:r>
              <a:rPr lang="en-US" altLang="zh-CN" sz="1800">
                <a:latin typeface="宋体" panose="02010600030101010101" pitchFamily="2" charset="-122"/>
                <a:ea typeface="宋体" panose="02010600030101010101" pitchFamily="2" charset="-122"/>
                <a:cs typeface="宋体" panose="02010600030101010101" pitchFamily="2" charset="-122"/>
              </a:rPr>
              <a:t> </a:t>
            </a:r>
            <a:r>
              <a:rPr lang="zh-CN" sz="1800">
                <a:latin typeface="宋体" panose="02010600030101010101" pitchFamily="2" charset="-122"/>
                <a:ea typeface="宋体" panose="02010600030101010101" pitchFamily="2" charset="-122"/>
                <a:cs typeface="宋体" panose="02010600030101010101" pitchFamily="2" charset="-122"/>
              </a:rPr>
              <a:t>书法是中国及深受中国文化影响过的周边国家和地区特有的一种文字美的艺术表现形式。从广义讲，书法是指文字符号的书写法则。换言之，书法是指按照文字特点及其含义，以其书体笔法、结构和章法书写，使之成为富有美感的艺术作品。汉字书法为汉族独创的表现艺术，被誉为：无言的诗，无形的舞；无图的画，无声的乐等。</a:t>
            </a:r>
            <a:endParaRPr lang="zh-CN" sz="1800">
              <a:latin typeface="宋体" panose="02010600030101010101" pitchFamily="2" charset="-122"/>
              <a:ea typeface="宋体" panose="02010600030101010101" pitchFamily="2" charset="-122"/>
              <a:cs typeface="宋体" panose="02010600030101010101" pitchFamily="2" charset="-122"/>
            </a:endParaRPr>
          </a:p>
        </p:txBody>
      </p:sp>
      <p:pic>
        <p:nvPicPr>
          <p:cNvPr id="3" name="图片 2" descr="微信图片_20230814184500"/>
          <p:cNvPicPr>
            <a:picLocks noChangeAspect="1"/>
          </p:cNvPicPr>
          <p:nvPr/>
        </p:nvPicPr>
        <p:blipFill>
          <a:blip r:embed="rId1"/>
          <a:stretch>
            <a:fillRect/>
          </a:stretch>
        </p:blipFill>
        <p:spPr>
          <a:xfrm>
            <a:off x="529590" y="1432560"/>
            <a:ext cx="3752850" cy="2794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1000"/>
                                        <p:tgtEl>
                                          <p:spTgt spid="2">
                                            <p:txEl>
                                              <p:pRg st="0" end="0"/>
                                            </p:txEl>
                                          </p:spTgt>
                                        </p:tgtEl>
                                      </p:cBhvr>
                                    </p:animEffect>
                                    <p:anim calcmode="lin" valueType="num">
                                      <p:cBhvr>
                                        <p:cTn id="1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41630" y="521335"/>
            <a:ext cx="7395845" cy="1216025"/>
          </a:xfrm>
          <a:prstGeom prst="rect">
            <a:avLst/>
          </a:prstGeom>
          <a:noFill/>
          <a:ln w="9525">
            <a:noFill/>
          </a:ln>
        </p:spPr>
        <p:txBody>
          <a:bodyPr>
            <a:noAutofit/>
          </a:bodyPr>
          <a:p>
            <a:pPr indent="0">
              <a:lnSpc>
                <a:spcPct val="125000"/>
              </a:lnSpc>
              <a:spcBef>
                <a:spcPts val="0"/>
              </a:spcBef>
              <a:spcAft>
                <a:spcPts val="0"/>
              </a:spcAft>
            </a:pPr>
            <a:r>
              <a:rPr lang="en-US" altLang="zh-CN" sz="2400" b="1">
                <a:latin typeface="黑体" panose="02010609060101010101" charset="-122"/>
                <a:ea typeface="黑体" panose="02010609060101010101" charset="-122"/>
              </a:rPr>
              <a:t>二、</a:t>
            </a:r>
            <a:r>
              <a:rPr lang="zh-CN" altLang="en-US" sz="2400" b="1">
                <a:latin typeface="黑体" panose="02010609060101010101" charset="-122"/>
                <a:ea typeface="黑体" panose="02010609060101010101" charset="-122"/>
              </a:rPr>
              <a:t>舞蹈与书法的</a:t>
            </a:r>
            <a:r>
              <a:rPr lang="zh-CN" altLang="en-US" sz="2400" b="1">
                <a:latin typeface="黑体" panose="02010609060101010101" charset="-122"/>
                <a:ea typeface="黑体" panose="02010609060101010101" charset="-122"/>
              </a:rPr>
              <a:t>关系</a:t>
            </a:r>
            <a:endParaRPr lang="zh-CN" altLang="en-US" sz="2400" b="1">
              <a:latin typeface="黑体" panose="02010609060101010101" charset="-122"/>
              <a:ea typeface="黑体" panose="02010609060101010101" charset="-122"/>
            </a:endParaRPr>
          </a:p>
        </p:txBody>
      </p:sp>
      <p:sp>
        <p:nvSpPr>
          <p:cNvPr id="2" name="文本框 1"/>
          <p:cNvSpPr txBox="1"/>
          <p:nvPr/>
        </p:nvSpPr>
        <p:spPr>
          <a:xfrm>
            <a:off x="594360" y="1315085"/>
            <a:ext cx="7493000" cy="2980055"/>
          </a:xfrm>
          <a:prstGeom prst="rect">
            <a:avLst/>
          </a:prstGeom>
          <a:noFill/>
          <a:ln w="9525">
            <a:noFill/>
          </a:ln>
        </p:spPr>
        <p:txBody>
          <a:bodyPr>
            <a:noAutofit/>
          </a:bodyPr>
          <a:p>
            <a:pPr indent="304800">
              <a:lnSpc>
                <a:spcPct val="125000"/>
              </a:lnSpc>
              <a:spcBef>
                <a:spcPts val="0"/>
              </a:spcBef>
              <a:spcAft>
                <a:spcPts val="0"/>
              </a:spcAft>
            </a:pPr>
            <a:r>
              <a:rPr lang="en-US" sz="1800">
                <a:ea typeface="宋体" panose="02010600030101010101" pitchFamily="2" charset="-122"/>
              </a:rPr>
              <a:t>  </a:t>
            </a:r>
            <a:r>
              <a:rPr sz="1800">
                <a:latin typeface="宋体" panose="02010600030101010101" pitchFamily="2" charset="-122"/>
                <a:ea typeface="宋体" panose="02010600030101010101" pitchFamily="2" charset="-122"/>
                <a:cs typeface="宋体" panose="02010600030101010101" pitchFamily="2" charset="-122"/>
              </a:rPr>
              <a:t>舞蹈与书法都是中华民族古老的传统艺术，它们根植于民族文化和传统哲学的土壤，经过历朝历代的演变发展，终成为举世瞩目的代表性艺术。</a:t>
            </a:r>
            <a:endParaRPr sz="1800">
              <a:latin typeface="宋体" panose="02010600030101010101" pitchFamily="2" charset="-122"/>
              <a:ea typeface="宋体" panose="02010600030101010101" pitchFamily="2" charset="-122"/>
              <a:cs typeface="宋体" panose="02010600030101010101" pitchFamily="2" charset="-122"/>
            </a:endParaRPr>
          </a:p>
          <a:p>
            <a:pPr indent="304800">
              <a:lnSpc>
                <a:spcPct val="125000"/>
              </a:lnSpc>
              <a:spcBef>
                <a:spcPts val="0"/>
              </a:spcBef>
              <a:spcAft>
                <a:spcPts val="0"/>
              </a:spcAft>
            </a:pPr>
            <a:endParaRPr sz="1800">
              <a:latin typeface="宋体" panose="02010600030101010101" pitchFamily="2" charset="-122"/>
              <a:ea typeface="宋体" panose="02010600030101010101" pitchFamily="2" charset="-122"/>
              <a:cs typeface="宋体" panose="02010600030101010101" pitchFamily="2" charset="-122"/>
            </a:endParaRPr>
          </a:p>
          <a:p>
            <a:pPr indent="304800">
              <a:lnSpc>
                <a:spcPct val="125000"/>
              </a:lnSpc>
              <a:spcBef>
                <a:spcPts val="0"/>
              </a:spcBef>
              <a:spcAft>
                <a:spcPts val="0"/>
              </a:spcAft>
            </a:pPr>
            <a:r>
              <a:rPr lang="en-US" sz="1800">
                <a:latin typeface="宋体" panose="02010600030101010101" pitchFamily="2" charset="-122"/>
                <a:ea typeface="宋体" panose="02010600030101010101" pitchFamily="2" charset="-122"/>
                <a:cs typeface="宋体" panose="02010600030101010101" pitchFamily="2" charset="-122"/>
              </a:rPr>
              <a:t> </a:t>
            </a:r>
            <a:r>
              <a:rPr sz="1800">
                <a:latin typeface="宋体" panose="02010600030101010101" pitchFamily="2" charset="-122"/>
                <a:ea typeface="宋体" panose="02010600030101010101" pitchFamily="2" charset="-122"/>
                <a:cs typeface="宋体" panose="02010600030101010101" pitchFamily="2" charset="-122"/>
              </a:rPr>
              <a:t>中国古典舞与书法二者</a:t>
            </a:r>
            <a:r>
              <a:rPr sz="1800" b="1">
                <a:solidFill>
                  <a:schemeClr val="accent3"/>
                </a:solidFill>
                <a:latin typeface="宋体" panose="02010600030101010101" pitchFamily="2" charset="-122"/>
                <a:ea typeface="宋体" panose="02010600030101010101" pitchFamily="2" charset="-122"/>
                <a:cs typeface="宋体" panose="02010600030101010101" pitchFamily="2" charset="-122"/>
              </a:rPr>
              <a:t>相辅相成、相互促进</a:t>
            </a:r>
            <a:r>
              <a:rPr sz="1800">
                <a:latin typeface="宋体" panose="02010600030101010101" pitchFamily="2" charset="-122"/>
                <a:ea typeface="宋体" panose="02010600030101010101" pitchFamily="2" charset="-122"/>
                <a:cs typeface="宋体" panose="02010600030101010101" pitchFamily="2" charset="-122"/>
              </a:rPr>
              <a:t>，一方面，从彼此的共性出发，探索中国艺术表达的独特方式； 另一方面，从彼此的艺术形态中汲取创作灵感，以丰富艺术表现的形式与内涵。</a:t>
            </a:r>
            <a:endParaRPr sz="1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1000"/>
                                        <p:tgtEl>
                                          <p:spTgt spid="2">
                                            <p:txEl>
                                              <p:pRg st="2" end="2"/>
                                            </p:txEl>
                                          </p:spTgt>
                                        </p:tgtEl>
                                      </p:cBhvr>
                                    </p:animEffect>
                                    <p:anim calcmode="lin" valueType="num">
                                      <p:cBhvr>
                                        <p:cTn id="1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11125" y="276225"/>
            <a:ext cx="4074795" cy="75819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en-US" altLang="zh-CN" sz="2000" b="0">
                <a:latin typeface="黑体" panose="02010609060101010101" charset="-122"/>
                <a:ea typeface="黑体" panose="02010609060101010101" charset="-122"/>
                <a:cs typeface="黑体" panose="02010609060101010101" charset="-122"/>
              </a:rPr>
              <a:t>  </a:t>
            </a:r>
            <a:r>
              <a:rPr lang="zh-CN" altLang="en-US" sz="2000" b="1">
                <a:latin typeface="黑体" panose="02010609060101010101" charset="-122"/>
                <a:ea typeface="黑体" panose="02010609060101010101" charset="-122"/>
                <a:cs typeface="黑体" panose="02010609060101010101" charset="-122"/>
              </a:rPr>
              <a:t>具体表现：</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sp>
        <p:nvSpPr>
          <p:cNvPr id="16" name="文本框 15"/>
          <p:cNvSpPr txBox="1"/>
          <p:nvPr/>
        </p:nvSpPr>
        <p:spPr>
          <a:xfrm>
            <a:off x="676910" y="923925"/>
            <a:ext cx="4600575" cy="341249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fontAlgn="auto">
              <a:lnSpc>
                <a:spcPct val="125000"/>
              </a:lnSpc>
            </a:pPr>
            <a:r>
              <a:rPr lang="zh-CN" alt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①艺术形态</a:t>
            </a:r>
            <a:endParaRPr lang="zh-CN"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zh-CN" altLang="en-US" sz="16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书法被称为“线性艺术”，古典舞则被称作“划圆的艺术”，二者都在其自身艺术形态中探索以 “线”为载体的抽象表达，注重以线条概括性地表现万物之美，都是一种对生命意象的表达。</a:t>
            </a: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50000"/>
              </a:lnSpc>
            </a:pP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descr="99"/>
          <p:cNvPicPr>
            <a:picLocks noChangeAspect="1"/>
          </p:cNvPicPr>
          <p:nvPr/>
        </p:nvPicPr>
        <p:blipFill>
          <a:blip r:embed="rId2"/>
          <a:stretch>
            <a:fillRect/>
          </a:stretch>
        </p:blipFill>
        <p:spPr>
          <a:xfrm>
            <a:off x="1320800" y="2722880"/>
            <a:ext cx="3502025" cy="1969770"/>
          </a:xfrm>
          <a:prstGeom prst="rect">
            <a:avLst/>
          </a:prstGeom>
        </p:spPr>
      </p:pic>
      <p:pic>
        <p:nvPicPr>
          <p:cNvPr id="9" name="WeChat_20230814192855">
            <a:hlinkClick r:id="" action="ppaction://media"/>
          </p:cNvPr>
          <p:cNvPicPr/>
          <p:nvPr>
            <a:videoFile r:link="rId3"/>
            <p:extLst>
              <p:ext uri="{DAA4B4D4-6D71-4841-9C94-3DE7FCFB9230}">
                <p14:media xmlns:p14="http://schemas.microsoft.com/office/powerpoint/2010/main" r:embed="rId4"/>
              </p:ext>
            </p:extLst>
            <p:custDataLst>
              <p:tags r:id="rId5"/>
            </p:custDataLst>
          </p:nvPr>
        </p:nvPicPr>
        <p:blipFill>
          <a:blip r:embed="rId6"/>
          <a:stretch>
            <a:fillRect/>
          </a:stretch>
        </p:blipFill>
        <p:spPr>
          <a:xfrm>
            <a:off x="5817870" y="755015"/>
            <a:ext cx="2470785" cy="36334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3">
                                            <p:txEl>
                                              <p:pRg st="0" end="0"/>
                                            </p:txEl>
                                          </p:spTgt>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1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p:tgtEl>
                                          <p:spTgt spid="5"/>
                                        </p:tgtEl>
                                        <p:attrNameLst>
                                          <p:attrName>ppt_y</p:attrName>
                                        </p:attrNameLst>
                                      </p:cBhvr>
                                      <p:tavLst>
                                        <p:tav tm="0">
                                          <p:val>
                                            <p:strVal val="#ppt_y+#ppt_h*1.125000"/>
                                          </p:val>
                                        </p:tav>
                                        <p:tav tm="100000">
                                          <p:val>
                                            <p:strVal val="#ppt_y"/>
                                          </p:val>
                                        </p:tav>
                                      </p:tavLst>
                                    </p:anim>
                                    <p:animEffect transition="in" filter="wipe(up)">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0" fill="hold" display="1">
                  <p:stCondLst>
                    <p:cond delay="indefinite"/>
                  </p:stCondLst>
                </p:cTn>
                <p:tgtEl>
                  <p:spTgt spid="9"/>
                </p:tgtEl>
              </p:cMediaNode>
            </p:video>
            <p:seq concurrent="1" nextAc="seek">
              <p:cTn id="21" restart="whenNotActive" fill="hold" evtFilter="cancelBubble" nodeType="interactiveSeq">
                <p:stCondLst>
                  <p:cond evt="onClick" delay="0">
                    <p:tgtEl>
                      <p:spTgt spid="9"/>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withEffect">
                                  <p:stCondLst>
                                    <p:cond delay="0"/>
                                  </p:stCondLst>
                                  <p:childTnLst>
                                    <p:cmd type="call" cmd="togglePause">
                                      <p:cBhvr additive="base">
                                        <p:cTn id="25" dur="1" fill="hold"/>
                                        <p:tgtEl>
                                          <p:spTgt spid="9"/>
                                        </p:tgtEl>
                                      </p:cBhvr>
                                    </p:cmd>
                                  </p:childTnLst>
                                </p:cTn>
                              </p:par>
                            </p:childTnLst>
                          </p:cTn>
                        </p:par>
                      </p:childTnLst>
                    </p:cTn>
                  </p:par>
                </p:childTnLst>
              </p:cTn>
              <p:nextCondLst>
                <p:cond evt="onClick" delay="0">
                  <p:tgtEl>
                    <p:spTgt spid="9"/>
                  </p:tgtEl>
                </p:cond>
              </p:nextCondLst>
            </p:seq>
          </p:childTnLst>
        </p:cTn>
      </p:par>
    </p:tnLst>
    <p:bldLst>
      <p:bldP spid="16" grpId="0" bldLvl="0" animBg="1"/>
      <p:bldP spid="16"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1515" y="964565"/>
            <a:ext cx="7583170" cy="158115"/>
          </a:xfrm>
          <a:prstGeom prst="rect">
            <a:avLst/>
          </a:prstGeom>
          <a:noFill/>
          <a:ln w="9525">
            <a:noFill/>
          </a:ln>
        </p:spPr>
        <p:txBody>
          <a:bodyPr>
            <a:noAutofit/>
          </a:bodyPr>
          <a:p>
            <a:pPr indent="0">
              <a:lnSpc>
                <a:spcPct val="125000"/>
              </a:lnSpc>
              <a:spcBef>
                <a:spcPts val="0"/>
              </a:spcBef>
              <a:spcAft>
                <a:spcPts val="0"/>
              </a:spcAft>
            </a:pPr>
            <a:endParaRPr lang="zh-CN" altLang="en-US" sz="2000" b="0">
              <a:ea typeface="宋体" panose="02010600030101010101" pitchFamily="2" charset="-122"/>
            </a:endParaRPr>
          </a:p>
        </p:txBody>
      </p:sp>
      <p:sp>
        <p:nvSpPr>
          <p:cNvPr id="16" name="文本框 15"/>
          <p:cNvSpPr txBox="1"/>
          <p:nvPr/>
        </p:nvSpPr>
        <p:spPr>
          <a:xfrm>
            <a:off x="724535" y="1332865"/>
            <a:ext cx="7384415" cy="341249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fontAlgn="auto">
              <a:lnSpc>
                <a:spcPct val="125000"/>
              </a:lnSpc>
            </a:pPr>
            <a:r>
              <a:rPr lang="zh-CN" altLang="en-US" sz="1800" b="1">
                <a:solidFill>
                  <a:srgbClr val="000000"/>
                </a:solidFill>
                <a:latin typeface="宋体" panose="02010600030101010101" pitchFamily="2" charset="-122"/>
                <a:ea typeface="宋体" panose="02010600030101010101" pitchFamily="2" charset="-122"/>
                <a:cs typeface="宋体" panose="02010600030101010101" pitchFamily="2" charset="-122"/>
              </a:rPr>
              <a:t>②技法</a:t>
            </a:r>
            <a:endParaRPr lang="zh-CN"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endParaRPr lang="zh-CN" altLang="en-US"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zh-CN" altLang="en-US" sz="16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中国古典舞和书法都十分注重</a:t>
            </a:r>
            <a:r>
              <a:rPr lang="zh-CN" altLang="en-US" sz="1600" b="1">
                <a:solidFill>
                  <a:schemeClr val="accent3"/>
                </a:solidFill>
                <a:latin typeface="宋体" panose="02010600030101010101" pitchFamily="2" charset="-122"/>
                <a:ea typeface="宋体" panose="02010600030101010101" pitchFamily="2" charset="-122"/>
                <a:cs typeface="宋体" panose="02010600030101010101" pitchFamily="2" charset="-122"/>
              </a:rPr>
              <a:t>气韵</a:t>
            </a: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。“气”的思想所衍生出来的气韵、气势、气象等概念，转变为艺术创作的追求和评判艺术作品的标准。</a:t>
            </a: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中国古典舞与书法都讲究</a:t>
            </a:r>
            <a:r>
              <a:rPr lang="zh-CN" altLang="en-US" sz="1600" b="1">
                <a:solidFill>
                  <a:schemeClr val="accent3"/>
                </a:solidFill>
                <a:latin typeface="宋体" panose="02010600030101010101" pitchFamily="2" charset="-122"/>
                <a:ea typeface="宋体" panose="02010600030101010101" pitchFamily="2" charset="-122"/>
                <a:cs typeface="宋体" panose="02010600030101010101" pitchFamily="2" charset="-122"/>
              </a:rPr>
              <a:t>“气韵生动”</a:t>
            </a: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，意谓艺术作品体现宇宙万物的气势和人的精神气质，达到自然生动，充分彰显其生命力和感染力的美学境界。</a:t>
            </a: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custDataLst>
              <p:tags r:id="rId1"/>
            </p:custDataLst>
          </p:nvPr>
        </p:nvSpPr>
        <p:spPr>
          <a:xfrm>
            <a:off x="361950" y="513080"/>
            <a:ext cx="4074795" cy="75819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en-US" altLang="zh-CN" sz="2000" b="0">
                <a:latin typeface="黑体" panose="02010609060101010101" charset="-122"/>
                <a:ea typeface="黑体" panose="02010609060101010101" charset="-122"/>
                <a:cs typeface="黑体" panose="02010609060101010101" charset="-122"/>
              </a:rPr>
              <a:t>  </a:t>
            </a:r>
            <a:r>
              <a:rPr lang="zh-CN" altLang="en-US" sz="2000" b="1">
                <a:latin typeface="黑体" panose="02010609060101010101" charset="-122"/>
                <a:ea typeface="黑体" panose="02010609060101010101" charset="-122"/>
                <a:cs typeface="黑体" panose="02010609060101010101" charset="-122"/>
              </a:rPr>
              <a:t>具体表现：</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animEffect transition="in" filter="fade">
                                      <p:cBhvr>
                                        <p:cTn id="7" dur="1000"/>
                                        <p:tgtEl>
                                          <p:spTgt spid="16">
                                            <p:txEl>
                                              <p:pRg st="2" end="2"/>
                                            </p:txEl>
                                          </p:spTgt>
                                        </p:tgtEl>
                                      </p:cBhvr>
                                    </p:animEffect>
                                    <p:anim calcmode="lin" valueType="num">
                                      <p:cBhvr>
                                        <p:cTn id="8" dur="1000" fill="hold"/>
                                        <p:tgtEl>
                                          <p:spTgt spid="16">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16">
                                            <p:txEl>
                                              <p:pRg st="2" end="2"/>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6">
                                            <p:txEl>
                                              <p:pRg st="4" end="4"/>
                                            </p:txEl>
                                          </p:spTgt>
                                        </p:tgtEl>
                                        <p:attrNameLst>
                                          <p:attrName>style.visibility</p:attrName>
                                        </p:attrNameLst>
                                      </p:cBhvr>
                                      <p:to>
                                        <p:strVal val="visible"/>
                                      </p:to>
                                    </p:set>
                                    <p:animEffect transition="in" filter="fade">
                                      <p:cBhvr>
                                        <p:cTn id="13" dur="1000"/>
                                        <p:tgtEl>
                                          <p:spTgt spid="16">
                                            <p:txEl>
                                              <p:pRg st="4" end="4"/>
                                            </p:txEl>
                                          </p:spTgt>
                                        </p:tgtEl>
                                      </p:cBhvr>
                                    </p:animEffect>
                                    <p:anim calcmode="lin" valueType="num">
                                      <p:cBhvr>
                                        <p:cTn id="14" dur="1000" fill="hold"/>
                                        <p:tgtEl>
                                          <p:spTgt spid="16">
                                            <p:txEl>
                                              <p:pRg st="4" end="4"/>
                                            </p:txEl>
                                          </p:spTgt>
                                        </p:tgtEl>
                                        <p:attrNameLst>
                                          <p:attrName>ppt_x</p:attrName>
                                        </p:attrNameLst>
                                      </p:cBhvr>
                                      <p:tavLst>
                                        <p:tav tm="0">
                                          <p:val>
                                            <p:strVal val="#ppt_x"/>
                                          </p:val>
                                        </p:tav>
                                        <p:tav tm="100000">
                                          <p:val>
                                            <p:strVal val="#ppt_x"/>
                                          </p:val>
                                        </p:tav>
                                      </p:tavLst>
                                    </p:anim>
                                    <p:anim calcmode="lin" valueType="num">
                                      <p:cBhvr>
                                        <p:cTn id="15" dur="1000" fill="hold"/>
                                        <p:tgtEl>
                                          <p:spTgt spid="1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64845" y="3622675"/>
            <a:ext cx="7814310" cy="991870"/>
          </a:xfrm>
          <a:prstGeom prst="rect">
            <a:avLst/>
          </a:prstGeom>
          <a:noFill/>
          <a:ln w="9525">
            <a:noFill/>
          </a:ln>
        </p:spPr>
        <p:txBody>
          <a:bodyPr>
            <a:noAutofit/>
          </a:bodyPr>
          <a:p>
            <a:pPr indent="284480" fontAlgn="auto">
              <a:lnSpc>
                <a:spcPct val="125000"/>
              </a:lnSpc>
            </a:pPr>
            <a:r>
              <a:rPr lang="en-US" altLang="zh-CN" sz="1600" b="1">
                <a:latin typeface="宋体" panose="02010600030101010101" pitchFamily="2" charset="-122"/>
                <a:ea typeface="宋体" panose="02010600030101010101" pitchFamily="2" charset="-122"/>
                <a:cs typeface="宋体" panose="02010600030101010101" pitchFamily="2" charset="-122"/>
              </a:rPr>
              <a:t> </a:t>
            </a:r>
            <a:r>
              <a:rPr lang="zh-CN" sz="1600">
                <a:latin typeface="宋体" panose="02010600030101010101" pitchFamily="2" charset="-122"/>
                <a:ea typeface="宋体" panose="02010600030101010101" pitchFamily="2" charset="-122"/>
                <a:cs typeface="宋体" panose="02010600030101010101" pitchFamily="2" charset="-122"/>
              </a:rPr>
              <a:t>这是一部“纯粹的”舞蹈作品，没有剧情或人物角色，</a:t>
            </a:r>
            <a:r>
              <a:rPr sz="1600">
                <a:latin typeface="宋体" panose="02010600030101010101" pitchFamily="2" charset="-122"/>
                <a:ea typeface="宋体" panose="02010600030101010101" pitchFamily="2" charset="-122"/>
                <a:cs typeface="宋体" panose="02010600030101010101" pitchFamily="2" charset="-122"/>
              </a:rPr>
              <a:t>林怀民</a:t>
            </a:r>
            <a:r>
              <a:rPr lang="zh-CN" sz="1600">
                <a:latin typeface="宋体" panose="02010600030101010101" pitchFamily="2" charset="-122"/>
                <a:ea typeface="宋体" panose="02010600030101010101" pitchFamily="2" charset="-122"/>
                <a:cs typeface="宋体" panose="02010600030101010101" pitchFamily="2" charset="-122"/>
              </a:rPr>
              <a:t>在</a:t>
            </a:r>
            <a:r>
              <a:rPr sz="1600">
                <a:latin typeface="宋体" panose="02010600030101010101" pitchFamily="2" charset="-122"/>
                <a:ea typeface="宋体" panose="02010600030101010101" pitchFamily="2" charset="-122"/>
                <a:cs typeface="宋体" panose="02010600030101010101" pitchFamily="2" charset="-122"/>
              </a:rPr>
              <a:t>书法中</a:t>
            </a:r>
            <a:r>
              <a:rPr lang="zh-CN" sz="1600">
                <a:latin typeface="宋体" panose="02010600030101010101" pitchFamily="2" charset="-122"/>
                <a:ea typeface="宋体" panose="02010600030101010101" pitchFamily="2" charset="-122"/>
                <a:cs typeface="宋体" panose="02010600030101010101" pitchFamily="2" charset="-122"/>
              </a:rPr>
              <a:t>汲取</a:t>
            </a:r>
            <a:r>
              <a:rPr sz="1600">
                <a:latin typeface="宋体" panose="02010600030101010101" pitchFamily="2" charset="-122"/>
                <a:ea typeface="宋体" panose="02010600030101010101" pitchFamily="2" charset="-122"/>
                <a:cs typeface="宋体" panose="02010600030101010101" pitchFamily="2" charset="-122"/>
              </a:rPr>
              <a:t>灵感，运用太极拳和内家拳的身体运用规律，以意念和呼吸带动身体，书写圆融美学特有的阴阳与虚实，演绎出“行草”这一书体的气息流动和恣意性情。</a:t>
            </a:r>
            <a:endParaRPr sz="16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559300" y="1188085"/>
            <a:ext cx="3474085" cy="151384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fontAlgn="auto">
              <a:lnSpc>
                <a:spcPct val="125000"/>
              </a:lnSpc>
              <a:spcBef>
                <a:spcPts val="0"/>
              </a:spcBef>
              <a:spcAft>
                <a:spcPts val="0"/>
              </a:spcAft>
            </a:pPr>
            <a:r>
              <a:rPr sz="1800" b="0">
                <a:solidFill>
                  <a:srgbClr val="7030A0"/>
                </a:solidFill>
                <a:latin typeface="宋体" panose="02010600030101010101" pitchFamily="2" charset="-122"/>
                <a:ea typeface="宋体" panose="02010600030101010101" pitchFamily="2" charset="-122"/>
                <a:cs typeface="宋体" panose="02010600030101010101" pitchFamily="2" charset="-122"/>
              </a:rPr>
              <a:t>首演时间：2001 年</a:t>
            </a:r>
            <a:endParaRPr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sz="1800" b="0">
                <a:solidFill>
                  <a:srgbClr val="7030A0"/>
                </a:solidFill>
                <a:latin typeface="宋体" panose="02010600030101010101" pitchFamily="2" charset="-122"/>
                <a:ea typeface="宋体" panose="02010600030101010101" pitchFamily="2" charset="-122"/>
                <a:cs typeface="宋体" panose="02010600030101010101" pitchFamily="2" charset="-122"/>
              </a:rPr>
              <a:t>作</a:t>
            </a:r>
            <a:r>
              <a:rPr 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sz="1800" b="0">
                <a:solidFill>
                  <a:srgbClr val="7030A0"/>
                </a:solidFill>
                <a:latin typeface="宋体" panose="02010600030101010101" pitchFamily="2" charset="-122"/>
                <a:ea typeface="宋体" panose="02010600030101010101" pitchFamily="2" charset="-122"/>
                <a:cs typeface="宋体" panose="02010600030101010101" pitchFamily="2" charset="-122"/>
              </a:rPr>
              <a:t>曲：瞿小松</a:t>
            </a:r>
            <a:endParaRPr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sz="1800" b="0">
                <a:solidFill>
                  <a:srgbClr val="7030A0"/>
                </a:solidFill>
                <a:latin typeface="宋体" panose="02010600030101010101" pitchFamily="2" charset="-122"/>
                <a:ea typeface="宋体" panose="02010600030101010101" pitchFamily="2" charset="-122"/>
                <a:cs typeface="宋体" panose="02010600030101010101" pitchFamily="2" charset="-122"/>
              </a:rPr>
              <a:t>编</a:t>
            </a:r>
            <a:r>
              <a:rPr 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sz="1800" b="0">
                <a:solidFill>
                  <a:srgbClr val="7030A0"/>
                </a:solidFill>
                <a:latin typeface="宋体" panose="02010600030101010101" pitchFamily="2" charset="-122"/>
                <a:ea typeface="宋体" panose="02010600030101010101" pitchFamily="2" charset="-122"/>
                <a:cs typeface="宋体" panose="02010600030101010101" pitchFamily="2" charset="-122"/>
              </a:rPr>
              <a:t>导：林怀民</a:t>
            </a:r>
            <a:endParaRPr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sz="1800" b="0">
                <a:solidFill>
                  <a:srgbClr val="7030A0"/>
                </a:solidFill>
                <a:latin typeface="宋体" panose="02010600030101010101" pitchFamily="2" charset="-122"/>
                <a:ea typeface="宋体" panose="02010600030101010101" pitchFamily="2" charset="-122"/>
                <a:cs typeface="宋体" panose="02010600030101010101" pitchFamily="2" charset="-122"/>
              </a:rPr>
              <a:t>演出单位：云门舞集</a:t>
            </a:r>
            <a:endParaRPr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nvGrpSpPr>
        <p:grpSpPr>
          <a:xfrm>
            <a:off x="151765" y="60490"/>
            <a:ext cx="1748790" cy="911060"/>
            <a:chOff x="3034281" y="2679386"/>
            <a:chExt cx="1859557" cy="1451130"/>
          </a:xfrm>
        </p:grpSpPr>
        <p:sp>
          <p:nvSpPr>
            <p:cNvPr id="44038" name="任意多边形 21"/>
            <p:cNvSpPr/>
            <p:nvPr>
              <p:custDataLst>
                <p:tags r:id="rId1"/>
              </p:custDataLst>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3" name="椭圆 22"/>
            <p:cNvSpPr/>
            <p:nvPr>
              <p:custDataLst>
                <p:tags r:id="rId2"/>
              </p:custDataLst>
            </p:nvPr>
          </p:nvSpPr>
          <p:spPr>
            <a:xfrm>
              <a:off x="3207579"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30" name="文本框 29"/>
            <p:cNvSpPr txBox="1"/>
            <p:nvPr>
              <p:custDataLst>
                <p:tags r:id="rId3"/>
              </p:custDataLst>
            </p:nvPr>
          </p:nvSpPr>
          <p:spPr>
            <a:xfrm>
              <a:off x="3088419" y="2679386"/>
              <a:ext cx="1224683" cy="1087280"/>
            </a:xfrm>
            <a:prstGeom prst="rect">
              <a:avLst/>
            </a:prstGeom>
            <a:noFill/>
          </p:spPr>
          <p:txBody>
            <a:bodyPr wrap="squar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行草》</a:t>
              </a:r>
              <a:endPar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pic>
        <p:nvPicPr>
          <p:cNvPr id="420" name="IM 420"/>
          <p:cNvPicPr/>
          <p:nvPr/>
        </p:nvPicPr>
        <p:blipFill>
          <a:blip r:embed="rId4"/>
          <a:stretch>
            <a:fillRect/>
          </a:stretch>
        </p:blipFill>
        <p:spPr>
          <a:xfrm>
            <a:off x="1208405" y="1014095"/>
            <a:ext cx="3080385" cy="21437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20"/>
                                        </p:tgtEl>
                                        <p:attrNameLst>
                                          <p:attrName>style.visibility</p:attrName>
                                        </p:attrNameLst>
                                      </p:cBhvr>
                                      <p:to>
                                        <p:strVal val="visible"/>
                                      </p:to>
                                    </p:set>
                                    <p:anim calcmode="lin" valueType="num">
                                      <p:cBhvr additive="base">
                                        <p:cTn id="11" dur="500"/>
                                        <p:tgtEl>
                                          <p:spTgt spid="420"/>
                                        </p:tgtEl>
                                        <p:attrNameLst>
                                          <p:attrName>ppt_y</p:attrName>
                                        </p:attrNameLst>
                                      </p:cBhvr>
                                      <p:tavLst>
                                        <p:tav tm="0">
                                          <p:val>
                                            <p:strVal val="#ppt_y+#ppt_h*1.125000"/>
                                          </p:val>
                                        </p:tav>
                                        <p:tav tm="100000">
                                          <p:val>
                                            <p:strVal val="#ppt_y"/>
                                          </p:val>
                                        </p:tav>
                                      </p:tavLst>
                                    </p:anim>
                                    <p:animEffect transition="in" filter="wipe(up)">
                                      <p:cBhvr>
                                        <p:cTn id="12" dur="500"/>
                                        <p:tgtEl>
                                          <p:spTgt spid="420"/>
                                        </p:tgtEl>
                                      </p:cBhvr>
                                    </p:animEffect>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1000"/>
                                        <p:tgtEl>
                                          <p:spTgt spid="2">
                                            <p:txEl>
                                              <p:pRg st="0" end="0"/>
                                            </p:txEl>
                                          </p:spTgt>
                                        </p:tgtEl>
                                      </p:cBhvr>
                                    </p:animEffect>
                                    <p:anim calcmode="lin" valueType="num">
                                      <p:cBhvr>
                                        <p:cTn id="20"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00735" y="3542665"/>
            <a:ext cx="7605395" cy="967105"/>
          </a:xfrm>
          <a:prstGeom prst="rect">
            <a:avLst/>
          </a:prstGeom>
          <a:noFill/>
          <a:ln w="9525">
            <a:noFill/>
          </a:ln>
        </p:spPr>
        <p:txBody>
          <a:bodyPr>
            <a:noAutofit/>
          </a:bodyPr>
          <a:p>
            <a:pPr indent="284480" fontAlgn="auto">
              <a:lnSpc>
                <a:spcPct val="125000"/>
              </a:lnSpc>
            </a:pPr>
            <a:r>
              <a:rPr lang="en-US" sz="1600" b="1">
                <a:latin typeface="宋体" panose="02010600030101010101" pitchFamily="2" charset="-122"/>
                <a:ea typeface="宋体" panose="02010600030101010101" pitchFamily="2" charset="-122"/>
                <a:cs typeface="宋体" panose="02010600030101010101" pitchFamily="2" charset="-122"/>
              </a:rPr>
              <a:t> </a:t>
            </a:r>
            <a:r>
              <a:rPr sz="1600">
                <a:latin typeface="宋体" panose="02010600030101010101" pitchFamily="2" charset="-122"/>
                <a:ea typeface="宋体" panose="02010600030101010101" pitchFamily="2" charset="-122"/>
                <a:cs typeface="宋体" panose="02010600030101010101" pitchFamily="2" charset="-122"/>
              </a:rPr>
              <a:t>舞蹈《书韵》取材于书法艺术，舞者手执毛笔，以古典舞为表现形式，诠释书法的艺术精神，表达古典舞对于书法中蕴含的传统美学、传统哲学规律的探索与演绎。</a:t>
            </a:r>
            <a:endParaRPr sz="16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890770" y="1250950"/>
            <a:ext cx="3474085" cy="151384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fontAlgn="auto">
              <a:lnSpc>
                <a:spcPct val="125000"/>
              </a:lnSpc>
            </a:pPr>
            <a:r>
              <a:rPr sz="1800" b="0">
                <a:solidFill>
                  <a:srgbClr val="7030A0"/>
                </a:solidFill>
                <a:latin typeface="宋体" panose="02010600030101010101" pitchFamily="2" charset="-122"/>
                <a:ea typeface="宋体" panose="02010600030101010101" pitchFamily="2" charset="-122"/>
                <a:cs typeface="宋体" panose="02010600030101010101" pitchFamily="2" charset="-122"/>
              </a:rPr>
              <a:t>首演时间：2003 年</a:t>
            </a:r>
            <a:endParaRPr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sz="1800" b="0">
                <a:solidFill>
                  <a:srgbClr val="7030A0"/>
                </a:solidFill>
                <a:latin typeface="宋体" panose="02010600030101010101" pitchFamily="2" charset="-122"/>
                <a:ea typeface="宋体" panose="02010600030101010101" pitchFamily="2" charset="-122"/>
                <a:cs typeface="宋体" panose="02010600030101010101" pitchFamily="2" charset="-122"/>
              </a:rPr>
              <a:t>编</a:t>
            </a:r>
            <a:r>
              <a:rPr 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sz="1800" b="0">
                <a:solidFill>
                  <a:srgbClr val="7030A0"/>
                </a:solidFill>
                <a:latin typeface="宋体" panose="02010600030101010101" pitchFamily="2" charset="-122"/>
                <a:ea typeface="宋体" panose="02010600030101010101" pitchFamily="2" charset="-122"/>
                <a:cs typeface="宋体" panose="02010600030101010101" pitchFamily="2" charset="-122"/>
              </a:rPr>
              <a:t>导：江靖戈</a:t>
            </a:r>
            <a:endParaRPr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sz="1800" b="0">
                <a:solidFill>
                  <a:srgbClr val="7030A0"/>
                </a:solidFill>
                <a:latin typeface="宋体" panose="02010600030101010101" pitchFamily="2" charset="-122"/>
                <a:ea typeface="宋体" panose="02010600030101010101" pitchFamily="2" charset="-122"/>
                <a:cs typeface="宋体" panose="02010600030101010101" pitchFamily="2" charset="-122"/>
              </a:rPr>
              <a:t>演出单位：北京舞蹈学院</a:t>
            </a:r>
            <a:endParaRPr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nvGrpSpPr>
        <p:grpSpPr>
          <a:xfrm>
            <a:off x="151765" y="100228"/>
            <a:ext cx="1748790" cy="922757"/>
            <a:chOff x="3034281" y="2742689"/>
            <a:chExt cx="1859557" cy="1387827"/>
          </a:xfrm>
        </p:grpSpPr>
        <p:sp>
          <p:nvSpPr>
            <p:cNvPr id="44038" name="任意多边形 21"/>
            <p:cNvSpPr/>
            <p:nvPr>
              <p:custDataLst>
                <p:tags r:id="rId1"/>
              </p:custDataLst>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3" name="椭圆 22"/>
            <p:cNvSpPr/>
            <p:nvPr>
              <p:custDataLst>
                <p:tags r:id="rId2"/>
              </p:custDataLst>
            </p:nvPr>
          </p:nvSpPr>
          <p:spPr>
            <a:xfrm>
              <a:off x="3207579"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30" name="文本框 29"/>
            <p:cNvSpPr txBox="1"/>
            <p:nvPr>
              <p:custDataLst>
                <p:tags r:id="rId3"/>
              </p:custDataLst>
            </p:nvPr>
          </p:nvSpPr>
          <p:spPr>
            <a:xfrm>
              <a:off x="3131635" y="2742689"/>
              <a:ext cx="1224683" cy="1026668"/>
            </a:xfrm>
            <a:prstGeom prst="rect">
              <a:avLst/>
            </a:prstGeom>
            <a:noFill/>
          </p:spPr>
          <p:txBody>
            <a:bodyPr wrap="squar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《书</a:t>
              </a: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韵》</a:t>
              </a:r>
              <a:endPar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pic>
        <p:nvPicPr>
          <p:cNvPr id="446" name="IM 446"/>
          <p:cNvPicPr/>
          <p:nvPr/>
        </p:nvPicPr>
        <p:blipFill>
          <a:blip r:embed="rId4"/>
          <a:stretch>
            <a:fillRect/>
          </a:stretch>
        </p:blipFill>
        <p:spPr>
          <a:xfrm>
            <a:off x="1395095" y="1022985"/>
            <a:ext cx="3357245" cy="22047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46"/>
                                        </p:tgtEl>
                                        <p:attrNameLst>
                                          <p:attrName>style.visibility</p:attrName>
                                        </p:attrNameLst>
                                      </p:cBhvr>
                                      <p:to>
                                        <p:strVal val="visible"/>
                                      </p:to>
                                    </p:set>
                                    <p:anim calcmode="lin" valueType="num">
                                      <p:cBhvr additive="base">
                                        <p:cTn id="11" dur="500"/>
                                        <p:tgtEl>
                                          <p:spTgt spid="446"/>
                                        </p:tgtEl>
                                        <p:attrNameLst>
                                          <p:attrName>ppt_y</p:attrName>
                                        </p:attrNameLst>
                                      </p:cBhvr>
                                      <p:tavLst>
                                        <p:tav tm="0">
                                          <p:val>
                                            <p:strVal val="#ppt_y+#ppt_h*1.125000"/>
                                          </p:val>
                                        </p:tav>
                                        <p:tav tm="100000">
                                          <p:val>
                                            <p:strVal val="#ppt_y"/>
                                          </p:val>
                                        </p:tav>
                                      </p:tavLst>
                                    </p:anim>
                                    <p:animEffect transition="in" filter="wipe(up)">
                                      <p:cBhvr>
                                        <p:cTn id="12" dur="500"/>
                                        <p:tgtEl>
                                          <p:spTgt spid="446"/>
                                        </p:tgtEl>
                                      </p:cBhvr>
                                    </p:animEffect>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1000"/>
                                        <p:tgtEl>
                                          <p:spTgt spid="2">
                                            <p:txEl>
                                              <p:pRg st="0" end="0"/>
                                            </p:txEl>
                                          </p:spTgt>
                                        </p:tgtEl>
                                      </p:cBhvr>
                                    </p:animEffect>
                                    <p:anim calcmode="lin" valueType="num">
                                      <p:cBhvr>
                                        <p:cTn id="20"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241085" y="3021750"/>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266315" y="2176145"/>
            <a:ext cx="3794760" cy="607060"/>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2100" b="1" dirty="0">
                <a:solidFill>
                  <a:srgbClr val="FFFFFF"/>
                </a:solidFill>
                <a:cs typeface="+mn-ea"/>
                <a:sym typeface="+mn-lt"/>
              </a:rPr>
              <a:t>舞蹈与</a:t>
            </a:r>
            <a:r>
              <a:rPr lang="zh-CN" altLang="en-US" sz="2100" b="1" dirty="0">
                <a:solidFill>
                  <a:srgbClr val="FFFFFF"/>
                </a:solidFill>
                <a:cs typeface="+mn-ea"/>
                <a:sym typeface="+mn-lt"/>
              </a:rPr>
              <a:t>电影</a:t>
            </a:r>
            <a:endParaRPr lang="zh-CN" altLang="en-US" sz="2100" b="1" dirty="0">
              <a:solidFill>
                <a:srgbClr val="FFFFFF"/>
              </a:solidFill>
              <a:cs typeface="+mn-ea"/>
              <a:sym typeface="+mn-lt"/>
            </a:endParaRPr>
          </a:p>
        </p:txBody>
      </p:sp>
      <p:sp>
        <p:nvSpPr>
          <p:cNvPr id="25" name="MH_Number"/>
          <p:cNvSpPr/>
          <p:nvPr>
            <p:custDataLst>
              <p:tags r:id="rId5"/>
            </p:custDataLst>
          </p:nvPr>
        </p:nvSpPr>
        <p:spPr>
          <a:xfrm>
            <a:off x="1659890" y="1983740"/>
            <a:ext cx="606425" cy="819150"/>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a:solidFill>
                  <a:srgbClr val="FFFFFF"/>
                </a:solidFill>
                <a:cs typeface="+mn-ea"/>
                <a:sym typeface="+mn-lt"/>
              </a:rPr>
              <a:t>4</a:t>
            </a:r>
            <a:endParaRPr lang="en-US" altLang="zh-CN" sz="3600" b="1">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398145" y="588010"/>
            <a:ext cx="4074795" cy="75819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en-US" altLang="zh-CN" sz="2400" b="1">
                <a:latin typeface="黑体" panose="02010609060101010101" charset="-122"/>
                <a:ea typeface="黑体" panose="02010609060101010101" charset="-122"/>
                <a:cs typeface="黑体" panose="02010609060101010101" charset="-122"/>
              </a:rPr>
              <a:t>一、</a:t>
            </a:r>
            <a:r>
              <a:rPr lang="zh-CN" altLang="en-US" sz="2400" b="1">
                <a:latin typeface="黑体" panose="02010609060101010101" charset="-122"/>
                <a:ea typeface="黑体" panose="02010609060101010101" charset="-122"/>
                <a:cs typeface="黑体" panose="02010609060101010101" charset="-122"/>
              </a:rPr>
              <a:t>什么是电影</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2400" b="0">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sp>
        <p:nvSpPr>
          <p:cNvPr id="2" name="文本框 1"/>
          <p:cNvSpPr txBox="1"/>
          <p:nvPr/>
        </p:nvSpPr>
        <p:spPr>
          <a:xfrm>
            <a:off x="866140" y="2272665"/>
            <a:ext cx="7291705" cy="932180"/>
          </a:xfrm>
          <a:prstGeom prst="rect">
            <a:avLst/>
          </a:prstGeom>
          <a:noFill/>
          <a:ln w="9525">
            <a:noFill/>
          </a:ln>
        </p:spPr>
        <p:txBody>
          <a:bodyPr>
            <a:noAutofit/>
          </a:bodyPr>
          <a:p>
            <a:pPr indent="284480"/>
            <a:endParaRPr lang="zh-CN" altLang="en-US" sz="1800" b="0">
              <a:ea typeface="宋体" panose="02010600030101010101" pitchFamily="2" charset="-122"/>
            </a:endParaRPr>
          </a:p>
        </p:txBody>
      </p:sp>
      <p:sp>
        <p:nvSpPr>
          <p:cNvPr id="3" name="文本框 2"/>
          <p:cNvSpPr txBox="1"/>
          <p:nvPr/>
        </p:nvSpPr>
        <p:spPr>
          <a:xfrm>
            <a:off x="735330" y="1568450"/>
            <a:ext cx="4218940" cy="2005965"/>
          </a:xfrm>
          <a:prstGeom prst="rect">
            <a:avLst/>
          </a:prstGeom>
          <a:ln>
            <a:noFill/>
          </a:ln>
        </p:spPr>
        <p:style>
          <a:lnRef idx="2">
            <a:schemeClr val="accent2"/>
          </a:lnRef>
          <a:fillRef idx="1">
            <a:schemeClr val="lt1"/>
          </a:fillRef>
          <a:effectRef idx="0">
            <a:schemeClr val="accent2"/>
          </a:effectRef>
          <a:fontRef idx="minor">
            <a:schemeClr val="dk1"/>
          </a:fontRef>
        </p:style>
        <p:txBody>
          <a:bodyPr>
            <a:noAutofit/>
          </a:bodyPr>
          <a:p>
            <a:pPr indent="0" fontAlgn="auto">
              <a:lnSpc>
                <a:spcPct val="125000"/>
              </a:lnSpc>
              <a:spcBef>
                <a:spcPts val="0"/>
              </a:spcBef>
              <a:spcAft>
                <a:spcPts val="0"/>
              </a:spcAft>
            </a:pPr>
            <a:r>
              <a:rPr lang="en-US" altLang="zh-CN" sz="1800">
                <a:latin typeface="宋体" panose="02010600030101010101" pitchFamily="2" charset="-122"/>
                <a:ea typeface="宋体" panose="02010600030101010101" pitchFamily="2" charset="-122"/>
                <a:sym typeface="+mn-ea"/>
              </a:rPr>
              <a:t>    电影是一种视觉与听觉艺术</a:t>
            </a:r>
            <a:r>
              <a:rPr lang="zh-CN" altLang="en-US" sz="1800">
                <a:latin typeface="宋体" panose="02010600030101010101" pitchFamily="2" charset="-122"/>
                <a:ea typeface="宋体" panose="02010600030101010101" pitchFamily="2" charset="-122"/>
                <a:sym typeface="+mn-ea"/>
              </a:rPr>
              <a:t>，利用胶卷、录像带或数位媒体将影像和声音捕捉，再加上后期的编辑工作而成。</a:t>
            </a:r>
            <a:r>
              <a:rPr lang="en-US" altLang="zh-CN" sz="1800">
                <a:latin typeface="宋体" panose="02010600030101010101" pitchFamily="2" charset="-122"/>
                <a:ea typeface="宋体" panose="02010600030101010101" pitchFamily="2" charset="-122"/>
                <a:sym typeface="+mn-ea"/>
              </a:rPr>
              <a:t>作为一种独立的艺术形态诞生于 20 世纪初，</a:t>
            </a:r>
            <a:r>
              <a:rPr lang="en-US" altLang="zh-CN" sz="1800" b="1">
                <a:solidFill>
                  <a:schemeClr val="accent3"/>
                </a:solidFill>
                <a:latin typeface="宋体" panose="02010600030101010101" pitchFamily="2" charset="-122"/>
                <a:ea typeface="宋体" panose="02010600030101010101" pitchFamily="2" charset="-122"/>
                <a:sym typeface="+mn-ea"/>
              </a:rPr>
              <a:t>它是一门可以容纳文学、戏剧、绘画、音乐、舞蹈、建筑等多种艺术的综合艺术</a:t>
            </a:r>
            <a:r>
              <a:rPr lang="zh-CN" altLang="en-US" sz="1800">
                <a:latin typeface="宋体" panose="02010600030101010101" pitchFamily="2" charset="-122"/>
                <a:ea typeface="宋体" panose="02010600030101010101" pitchFamily="2" charset="-122"/>
                <a:sym typeface="+mn-ea"/>
              </a:rPr>
              <a:t>。</a:t>
            </a:r>
            <a:endParaRPr lang="zh-CN" altLang="en-US" sz="1800">
              <a:latin typeface="宋体" panose="02010600030101010101" pitchFamily="2" charset="-122"/>
              <a:ea typeface="宋体" panose="02010600030101010101" pitchFamily="2" charset="-122"/>
              <a:sym typeface="+mn-ea"/>
            </a:endParaRPr>
          </a:p>
        </p:txBody>
      </p:sp>
      <p:grpSp>
        <p:nvGrpSpPr>
          <p:cNvPr id="6" name="组合 5"/>
          <p:cNvGrpSpPr/>
          <p:nvPr/>
        </p:nvGrpSpPr>
        <p:grpSpPr>
          <a:xfrm>
            <a:off x="5109210" y="1618615"/>
            <a:ext cx="3700780" cy="2545080"/>
            <a:chOff x="8030" y="2335"/>
            <a:chExt cx="5828" cy="4287"/>
          </a:xfrm>
        </p:grpSpPr>
        <p:pic>
          <p:nvPicPr>
            <p:cNvPr id="5" name="图片 4" descr="22222"/>
            <p:cNvPicPr>
              <a:picLocks noChangeAspect="1"/>
            </p:cNvPicPr>
            <p:nvPr/>
          </p:nvPicPr>
          <p:blipFill>
            <a:blip r:embed="rId2"/>
            <a:stretch>
              <a:fillRect/>
            </a:stretch>
          </p:blipFill>
          <p:spPr>
            <a:xfrm>
              <a:off x="8030" y="2335"/>
              <a:ext cx="5828" cy="3294"/>
            </a:xfrm>
            <a:prstGeom prst="rect">
              <a:avLst/>
            </a:prstGeom>
          </p:spPr>
        </p:pic>
        <p:sp>
          <p:nvSpPr>
            <p:cNvPr id="4" name="文本框 3"/>
            <p:cNvSpPr txBox="1"/>
            <p:nvPr/>
          </p:nvSpPr>
          <p:spPr>
            <a:xfrm>
              <a:off x="8645" y="5916"/>
              <a:ext cx="4500" cy="707"/>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a:r>
                <a:rPr lang="zh-CN" altLang="en-US" sz="1400" b="0">
                  <a:solidFill>
                    <a:srgbClr val="000000"/>
                  </a:solidFill>
                  <a:ea typeface="宋体" panose="02010600030101010101" pitchFamily="2" charset="-122"/>
                </a:rPr>
                <a:t>电影《爱乐之城》剧照</a:t>
              </a:r>
              <a:endParaRPr lang="zh-CN" altLang="en-US" sz="1400" b="0">
                <a:solidFill>
                  <a:srgbClr val="000000"/>
                </a:solidFill>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41630" y="521335"/>
            <a:ext cx="7395845" cy="1216025"/>
          </a:xfrm>
          <a:prstGeom prst="rect">
            <a:avLst/>
          </a:prstGeom>
          <a:noFill/>
          <a:ln w="9525">
            <a:noFill/>
          </a:ln>
        </p:spPr>
        <p:txBody>
          <a:bodyPr>
            <a:noAutofit/>
          </a:bodyPr>
          <a:p>
            <a:pPr indent="0">
              <a:lnSpc>
                <a:spcPct val="125000"/>
              </a:lnSpc>
              <a:spcBef>
                <a:spcPts val="0"/>
              </a:spcBef>
              <a:spcAft>
                <a:spcPts val="0"/>
              </a:spcAft>
            </a:pPr>
            <a:r>
              <a:rPr lang="en-US" altLang="zh-CN" sz="2400" b="1">
                <a:latin typeface="黑体" panose="02010609060101010101" charset="-122"/>
                <a:ea typeface="黑体" panose="02010609060101010101" charset="-122"/>
              </a:rPr>
              <a:t>二、</a:t>
            </a:r>
            <a:r>
              <a:rPr lang="zh-CN" altLang="en-US" sz="2400" b="1">
                <a:latin typeface="黑体" panose="02010609060101010101" charset="-122"/>
                <a:ea typeface="黑体" panose="02010609060101010101" charset="-122"/>
              </a:rPr>
              <a:t>舞蹈与电影的</a:t>
            </a:r>
            <a:r>
              <a:rPr lang="zh-CN" altLang="en-US" sz="2400" b="1">
                <a:latin typeface="黑体" panose="02010609060101010101" charset="-122"/>
                <a:ea typeface="黑体" panose="02010609060101010101" charset="-122"/>
              </a:rPr>
              <a:t>关系</a:t>
            </a:r>
            <a:endParaRPr lang="zh-CN" altLang="en-US" sz="2400" b="1">
              <a:latin typeface="黑体" panose="02010609060101010101" charset="-122"/>
              <a:ea typeface="黑体" panose="02010609060101010101" charset="-122"/>
            </a:endParaRPr>
          </a:p>
        </p:txBody>
      </p:sp>
      <p:sp>
        <p:nvSpPr>
          <p:cNvPr id="2" name="文本框 1"/>
          <p:cNvSpPr txBox="1"/>
          <p:nvPr/>
        </p:nvSpPr>
        <p:spPr>
          <a:xfrm>
            <a:off x="684530" y="1421130"/>
            <a:ext cx="7475220" cy="3055620"/>
          </a:xfrm>
          <a:prstGeom prst="rect">
            <a:avLst/>
          </a:prstGeom>
          <a:noFill/>
          <a:ln w="9525">
            <a:noFill/>
          </a:ln>
        </p:spPr>
        <p:txBody>
          <a:bodyPr>
            <a:noAutofit/>
          </a:bodyPr>
          <a:p>
            <a:pPr indent="304800" fontAlgn="auto">
              <a:lnSpc>
                <a:spcPct val="125000"/>
              </a:lnSpc>
              <a:spcBef>
                <a:spcPts val="0"/>
              </a:spcBef>
              <a:spcAft>
                <a:spcPts val="0"/>
              </a:spcAft>
            </a:pPr>
            <a:r>
              <a:rPr lang="en-US" sz="2000">
                <a:latin typeface="宋体" panose="02010600030101010101" pitchFamily="2" charset="-122"/>
                <a:ea typeface="宋体" panose="02010600030101010101" pitchFamily="2" charset="-122"/>
                <a:cs typeface="宋体" panose="02010600030101010101" pitchFamily="2" charset="-122"/>
              </a:rPr>
              <a:t> </a:t>
            </a:r>
            <a:r>
              <a:rPr sz="1800">
                <a:latin typeface="宋体" panose="02010600030101010101" pitchFamily="2" charset="-122"/>
                <a:ea typeface="宋体" panose="02010600030101010101" pitchFamily="2" charset="-122"/>
                <a:cs typeface="宋体" panose="02010600030101010101" pitchFamily="2" charset="-122"/>
              </a:rPr>
              <a:t>电影是一种年轻的艺术形式，它的多样化艺术手法、蒙太奇的独特表现形式以及与科技的不断交融，能够为观众带来视觉与听觉上的享受。</a:t>
            </a:r>
            <a:endParaRPr sz="1800">
              <a:latin typeface="宋体" panose="02010600030101010101" pitchFamily="2" charset="-122"/>
              <a:ea typeface="宋体" panose="02010600030101010101" pitchFamily="2" charset="-122"/>
              <a:cs typeface="宋体" panose="02010600030101010101" pitchFamily="2" charset="-122"/>
            </a:endParaRPr>
          </a:p>
          <a:p>
            <a:pPr indent="304800" fontAlgn="auto">
              <a:lnSpc>
                <a:spcPct val="125000"/>
              </a:lnSpc>
              <a:spcBef>
                <a:spcPts val="0"/>
              </a:spcBef>
              <a:spcAft>
                <a:spcPts val="0"/>
              </a:spcAft>
            </a:pPr>
            <a:endParaRPr sz="1800">
              <a:latin typeface="宋体" panose="02010600030101010101" pitchFamily="2" charset="-122"/>
              <a:ea typeface="宋体" panose="02010600030101010101" pitchFamily="2" charset="-122"/>
              <a:cs typeface="宋体" panose="02010600030101010101" pitchFamily="2" charset="-122"/>
            </a:endParaRPr>
          </a:p>
          <a:p>
            <a:pPr indent="304800" fontAlgn="auto">
              <a:lnSpc>
                <a:spcPct val="125000"/>
              </a:lnSpc>
              <a:spcBef>
                <a:spcPts val="0"/>
              </a:spcBef>
              <a:spcAft>
                <a:spcPts val="0"/>
              </a:spcAft>
            </a:pPr>
            <a:r>
              <a:rPr lang="en-US" sz="1800">
                <a:latin typeface="宋体" panose="02010600030101010101" pitchFamily="2" charset="-122"/>
                <a:ea typeface="宋体" panose="02010600030101010101" pitchFamily="2" charset="-122"/>
                <a:cs typeface="宋体" panose="02010600030101010101" pitchFamily="2" charset="-122"/>
              </a:rPr>
              <a:t> </a:t>
            </a:r>
            <a:r>
              <a:rPr sz="1800">
                <a:latin typeface="宋体" panose="02010600030101010101" pitchFamily="2" charset="-122"/>
                <a:ea typeface="宋体" panose="02010600030101010101" pitchFamily="2" charset="-122"/>
                <a:cs typeface="宋体" panose="02010600030101010101" pitchFamily="2" charset="-122"/>
              </a:rPr>
              <a:t>电影和舞蹈的结合，极大地影响了舞蹈的发展，舞蹈电影以其广泛的传播力与影响力，推动着现当代舞蹈的发展，并传播着舞蹈艺术与文化。</a:t>
            </a:r>
            <a:endParaRPr sz="1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1000"/>
                                        <p:tgtEl>
                                          <p:spTgt spid="2">
                                            <p:txEl>
                                              <p:pRg st="2" end="2"/>
                                            </p:txEl>
                                          </p:spTgt>
                                        </p:tgtEl>
                                      </p:cBhvr>
                                    </p:animEffect>
                                    <p:anim calcmode="lin" valueType="num">
                                      <p:cBhvr>
                                        <p:cTn id="19"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0"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91515" y="964565"/>
            <a:ext cx="7583170" cy="158115"/>
          </a:xfrm>
          <a:prstGeom prst="rect">
            <a:avLst/>
          </a:prstGeom>
          <a:noFill/>
          <a:ln w="9525">
            <a:noFill/>
          </a:ln>
        </p:spPr>
        <p:txBody>
          <a:bodyPr>
            <a:noAutofit/>
          </a:bodyPr>
          <a:p>
            <a:pPr indent="0">
              <a:lnSpc>
                <a:spcPct val="125000"/>
              </a:lnSpc>
              <a:spcBef>
                <a:spcPts val="0"/>
              </a:spcBef>
              <a:spcAft>
                <a:spcPts val="0"/>
              </a:spcAft>
            </a:pPr>
            <a:endParaRPr lang="zh-CN" altLang="en-US" sz="2000" b="0">
              <a:ea typeface="宋体" panose="02010600030101010101" pitchFamily="2" charset="-122"/>
            </a:endParaRPr>
          </a:p>
        </p:txBody>
      </p:sp>
      <p:sp>
        <p:nvSpPr>
          <p:cNvPr id="16" name="文本框 15"/>
          <p:cNvSpPr txBox="1"/>
          <p:nvPr/>
        </p:nvSpPr>
        <p:spPr>
          <a:xfrm>
            <a:off x="944245" y="1332865"/>
            <a:ext cx="7272020" cy="317246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fontAlgn="auto">
              <a:lnSpc>
                <a:spcPct val="125000"/>
              </a:lnSpc>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歌舞片</a:t>
            </a:r>
            <a:endPar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zh-CN" altLang="en-US"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舞蹈电影通常被归类于歌舞片。歌舞片</a:t>
            </a:r>
            <a:r>
              <a:rPr lang="zh-CN" altLang="en-US" sz="1800" b="1">
                <a:solidFill>
                  <a:schemeClr val="accent3"/>
                </a:solidFill>
                <a:latin typeface="宋体" panose="02010600030101010101" pitchFamily="2" charset="-122"/>
                <a:ea typeface="宋体" panose="02010600030101010101" pitchFamily="2" charset="-122"/>
                <a:cs typeface="宋体" panose="02010600030101010101" pitchFamily="2" charset="-122"/>
              </a:rPr>
              <a:t>起源于20世纪20年代末期</a:t>
            </a: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。1927 年，首部有声电影《爵士歌王》的问世标志着歌舞片的开始。</a:t>
            </a: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pP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 歌舞片是一种由大量歌唱和跳舞的形式构成的电影，以</a:t>
            </a:r>
            <a:r>
              <a:rPr lang="zh-CN" altLang="en-US" sz="1800" b="1">
                <a:solidFill>
                  <a:schemeClr val="accent3"/>
                </a:solidFill>
                <a:latin typeface="宋体" panose="02010600030101010101" pitchFamily="2" charset="-122"/>
                <a:ea typeface="宋体" panose="02010600030101010101" pitchFamily="2" charset="-122"/>
                <a:cs typeface="宋体" panose="02010600030101010101" pitchFamily="2" charset="-122"/>
              </a:rPr>
              <a:t>歌舞为主要叙事手段</a:t>
            </a:r>
            <a:r>
              <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。歌舞片突出表演歌唱、舞蹈和音乐方面的艺术成就，情节通常较为简单。 </a:t>
            </a:r>
            <a:endParaRPr lang="zh-CN"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custDataLst>
              <p:tags r:id="rId1"/>
            </p:custDataLst>
          </p:nvPr>
        </p:nvSpPr>
        <p:spPr>
          <a:xfrm>
            <a:off x="391795" y="574675"/>
            <a:ext cx="4074795" cy="75819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en-US" altLang="zh-CN" sz="2000" b="0">
                <a:latin typeface="黑体" panose="02010609060101010101" charset="-122"/>
                <a:ea typeface="黑体" panose="02010609060101010101" charset="-122"/>
                <a:cs typeface="黑体" panose="02010609060101010101" charset="-122"/>
              </a:rPr>
              <a:t>  </a:t>
            </a:r>
            <a:r>
              <a:rPr lang="zh-CN" altLang="en-US" sz="2000" b="1">
                <a:latin typeface="黑体" panose="02010609060101010101" charset="-122"/>
                <a:ea typeface="黑体" panose="02010609060101010101" charset="-122"/>
                <a:cs typeface="黑体" panose="02010609060101010101" charset="-122"/>
              </a:rPr>
              <a:t>具体表现：</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pic>
        <p:nvPicPr>
          <p:cNvPr id="2" name="图片 1"/>
          <p:cNvPicPr>
            <a:picLocks noChangeAspect="1"/>
          </p:cNvPicPr>
          <p:nvPr>
            <p:custDataLst>
              <p:tags r:id="rId2"/>
            </p:custDataLst>
          </p:nvPr>
        </p:nvPicPr>
        <p:blipFill>
          <a:blip r:embed="rId3" cstate="screen"/>
          <a:stretch>
            <a:fillRect/>
          </a:stretch>
        </p:blipFill>
        <p:spPr>
          <a:xfrm>
            <a:off x="7763510" y="268605"/>
            <a:ext cx="1237615" cy="1369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p:tgtEl>
                                          <p:spTgt spid="5">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5">
                                            <p:txEl>
                                              <p:pRg st="0" end="0"/>
                                            </p:txEl>
                                          </p:spTgt>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17" presetClass="entr" presetSubtype="1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241085" y="3021750"/>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grpSp>
        <p:nvGrpSpPr>
          <p:cNvPr id="5" name="组合 4"/>
          <p:cNvGrpSpPr/>
          <p:nvPr/>
        </p:nvGrpSpPr>
        <p:grpSpPr>
          <a:xfrm>
            <a:off x="904393" y="1359671"/>
            <a:ext cx="3839223" cy="529390"/>
            <a:chOff x="2176045" y="1251086"/>
            <a:chExt cx="3558296" cy="490653"/>
          </a:xfrm>
        </p:grpSpPr>
        <p:sp>
          <p:nvSpPr>
            <p:cNvPr id="15" name="MH_Entry_1">
              <a:hlinkClick r:id="rId4" action="ppaction://hlinksldjump"/>
            </p:cNvPr>
            <p:cNvSpPr/>
            <p:nvPr>
              <p:custDataLst>
                <p:tags r:id="rId5"/>
              </p:custDataLst>
            </p:nvPr>
          </p:nvSpPr>
          <p:spPr>
            <a:xfrm>
              <a:off x="2687593" y="1377867"/>
              <a:ext cx="3046748" cy="363871"/>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1800" dirty="0">
                  <a:solidFill>
                    <a:srgbClr val="FFFFFF"/>
                  </a:solidFill>
                  <a:cs typeface="+mn-ea"/>
                  <a:sym typeface="+mn-lt"/>
                </a:rPr>
                <a:t>舞蹈与</a:t>
              </a:r>
              <a:r>
                <a:rPr lang="zh-CN" altLang="en-US" sz="1800" dirty="0">
                  <a:solidFill>
                    <a:srgbClr val="FFFFFF"/>
                  </a:solidFill>
                  <a:cs typeface="+mn-ea"/>
                  <a:sym typeface="+mn-lt"/>
                </a:rPr>
                <a:t>文学</a:t>
              </a:r>
              <a:endParaRPr lang="zh-CN" altLang="en-US" sz="1800" dirty="0">
                <a:solidFill>
                  <a:srgbClr val="FFFFFF"/>
                </a:solidFill>
                <a:cs typeface="+mn-ea"/>
                <a:sym typeface="+mn-lt"/>
              </a:endParaRPr>
            </a:p>
          </p:txBody>
        </p:sp>
        <p:sp>
          <p:nvSpPr>
            <p:cNvPr id="16" name="MH_Number_1">
              <a:hlinkClick r:id="rId4" action="ppaction://hlinksldjump"/>
            </p:cNvPr>
            <p:cNvSpPr/>
            <p:nvPr>
              <p:custDataLst>
                <p:tags r:id="rId6"/>
              </p:custDataLst>
            </p:nvPr>
          </p:nvSpPr>
          <p:spPr>
            <a:xfrm>
              <a:off x="2176045" y="1251086"/>
              <a:ext cx="511449" cy="490653"/>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a:solidFill>
                    <a:srgbClr val="FFFFFF"/>
                  </a:solidFill>
                  <a:cs typeface="+mn-ea"/>
                  <a:sym typeface="+mn-lt"/>
                </a:rPr>
                <a:t>01</a:t>
              </a:r>
              <a:endParaRPr lang="zh-CN" altLang="en-US" sz="1800" b="1">
                <a:solidFill>
                  <a:srgbClr val="FFFFFF"/>
                </a:solidFill>
                <a:cs typeface="+mn-ea"/>
                <a:sym typeface="+mn-lt"/>
              </a:endParaRPr>
            </a:p>
          </p:txBody>
        </p:sp>
      </p:grpSp>
      <p:grpSp>
        <p:nvGrpSpPr>
          <p:cNvPr id="6" name="组合 5"/>
          <p:cNvGrpSpPr/>
          <p:nvPr/>
        </p:nvGrpSpPr>
        <p:grpSpPr>
          <a:xfrm>
            <a:off x="1508000" y="2134904"/>
            <a:ext cx="3839223" cy="529390"/>
            <a:chOff x="2735484" y="1969593"/>
            <a:chExt cx="3558296" cy="490653"/>
          </a:xfrm>
        </p:grpSpPr>
        <p:sp>
          <p:nvSpPr>
            <p:cNvPr id="18" name="MH_Entry_2">
              <a:hlinkClick r:id="rId4" action="ppaction://hlinksldjump"/>
            </p:cNvPr>
            <p:cNvSpPr/>
            <p:nvPr>
              <p:custDataLst>
                <p:tags r:id="rId7"/>
              </p:custDataLst>
            </p:nvPr>
          </p:nvSpPr>
          <p:spPr>
            <a:xfrm>
              <a:off x="3247032" y="2096375"/>
              <a:ext cx="3046748" cy="363871"/>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1800" dirty="0">
                  <a:solidFill>
                    <a:srgbClr val="FFFFFF"/>
                  </a:solidFill>
                  <a:cs typeface="+mn-ea"/>
                  <a:sym typeface="+mn-lt"/>
                </a:rPr>
                <a:t>舞蹈与</a:t>
              </a:r>
              <a:r>
                <a:rPr lang="zh-CN" altLang="en-US" sz="1800" dirty="0">
                  <a:solidFill>
                    <a:srgbClr val="FFFFFF"/>
                  </a:solidFill>
                  <a:cs typeface="+mn-ea"/>
                  <a:sym typeface="+mn-lt"/>
                </a:rPr>
                <a:t>数学</a:t>
              </a:r>
              <a:endParaRPr lang="zh-CN" altLang="en-US" sz="1800" dirty="0">
                <a:solidFill>
                  <a:srgbClr val="FFFFFF"/>
                </a:solidFill>
                <a:cs typeface="+mn-ea"/>
                <a:sym typeface="+mn-lt"/>
              </a:endParaRPr>
            </a:p>
          </p:txBody>
        </p:sp>
        <p:sp>
          <p:nvSpPr>
            <p:cNvPr id="19" name="MH_Number_2">
              <a:hlinkClick r:id="rId4" action="ppaction://hlinksldjump"/>
            </p:cNvPr>
            <p:cNvSpPr/>
            <p:nvPr>
              <p:custDataLst>
                <p:tags r:id="rId8"/>
              </p:custDataLst>
            </p:nvPr>
          </p:nvSpPr>
          <p:spPr>
            <a:xfrm>
              <a:off x="2735484" y="1969593"/>
              <a:ext cx="511449" cy="490653"/>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a:solidFill>
                    <a:srgbClr val="FFFFFF"/>
                  </a:solidFill>
                  <a:cs typeface="+mn-ea"/>
                  <a:sym typeface="+mn-lt"/>
                </a:rPr>
                <a:t>02</a:t>
              </a:r>
              <a:endParaRPr lang="zh-CN" altLang="en-US" sz="1800" b="1">
                <a:solidFill>
                  <a:srgbClr val="FFFFFF"/>
                </a:solidFill>
                <a:cs typeface="+mn-ea"/>
                <a:sym typeface="+mn-lt"/>
              </a:endParaRPr>
            </a:p>
          </p:txBody>
        </p:sp>
      </p:grpSp>
      <p:grpSp>
        <p:nvGrpSpPr>
          <p:cNvPr id="7" name="组合 6"/>
          <p:cNvGrpSpPr/>
          <p:nvPr/>
        </p:nvGrpSpPr>
        <p:grpSpPr>
          <a:xfrm>
            <a:off x="904393" y="2910138"/>
            <a:ext cx="3839223" cy="529390"/>
            <a:chOff x="2176045" y="2688101"/>
            <a:chExt cx="3558296" cy="490653"/>
          </a:xfrm>
        </p:grpSpPr>
        <p:sp>
          <p:nvSpPr>
            <p:cNvPr id="21" name="MH_Entry_3">
              <a:hlinkClick r:id="rId4" action="ppaction://hlinksldjump"/>
            </p:cNvPr>
            <p:cNvSpPr/>
            <p:nvPr>
              <p:custDataLst>
                <p:tags r:id="rId9"/>
              </p:custDataLst>
            </p:nvPr>
          </p:nvSpPr>
          <p:spPr>
            <a:xfrm>
              <a:off x="2687593" y="2814882"/>
              <a:ext cx="3046748" cy="363871"/>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1800" dirty="0">
                  <a:solidFill>
                    <a:srgbClr val="FFFFFF"/>
                  </a:solidFill>
                  <a:cs typeface="+mn-ea"/>
                  <a:sym typeface="+mn-lt"/>
                </a:rPr>
                <a:t>舞蹈与</a:t>
              </a:r>
              <a:r>
                <a:rPr lang="zh-CN" altLang="en-US" sz="1800" dirty="0">
                  <a:solidFill>
                    <a:srgbClr val="FFFFFF"/>
                  </a:solidFill>
                  <a:cs typeface="+mn-ea"/>
                  <a:sym typeface="+mn-lt"/>
                </a:rPr>
                <a:t>书法</a:t>
              </a:r>
              <a:endParaRPr lang="zh-CN" altLang="en-US" sz="1800" dirty="0">
                <a:solidFill>
                  <a:srgbClr val="FFFFFF"/>
                </a:solidFill>
                <a:cs typeface="+mn-ea"/>
                <a:sym typeface="+mn-lt"/>
              </a:endParaRPr>
            </a:p>
          </p:txBody>
        </p:sp>
        <p:sp>
          <p:nvSpPr>
            <p:cNvPr id="22" name="MH_Number_3">
              <a:hlinkClick r:id="rId4" action="ppaction://hlinksldjump"/>
            </p:cNvPr>
            <p:cNvSpPr/>
            <p:nvPr>
              <p:custDataLst>
                <p:tags r:id="rId10"/>
              </p:custDataLst>
            </p:nvPr>
          </p:nvSpPr>
          <p:spPr>
            <a:xfrm>
              <a:off x="2176045" y="2688101"/>
              <a:ext cx="511449" cy="490653"/>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a:solidFill>
                    <a:srgbClr val="FFFFFF"/>
                  </a:solidFill>
                  <a:cs typeface="+mn-ea"/>
                  <a:sym typeface="+mn-lt"/>
                </a:rPr>
                <a:t>03</a:t>
              </a:r>
              <a:endParaRPr lang="zh-CN" altLang="en-US" sz="1800" b="1">
                <a:solidFill>
                  <a:srgbClr val="FFFFFF"/>
                </a:solidFill>
                <a:cs typeface="+mn-ea"/>
                <a:sym typeface="+mn-lt"/>
              </a:endParaRPr>
            </a:p>
          </p:txBody>
        </p:sp>
      </p:grpSp>
      <p:grpSp>
        <p:nvGrpSpPr>
          <p:cNvPr id="9" name="组合 8"/>
          <p:cNvGrpSpPr/>
          <p:nvPr/>
        </p:nvGrpSpPr>
        <p:grpSpPr>
          <a:xfrm>
            <a:off x="1508000" y="3684735"/>
            <a:ext cx="3839223" cy="530026"/>
            <a:chOff x="2735484" y="3406019"/>
            <a:chExt cx="3558296" cy="491242"/>
          </a:xfrm>
        </p:grpSpPr>
        <p:sp>
          <p:nvSpPr>
            <p:cNvPr id="23" name="MH_Entry_4">
              <a:hlinkClick r:id="rId11" action="ppaction://hlinksldjump"/>
            </p:cNvPr>
            <p:cNvSpPr/>
            <p:nvPr>
              <p:custDataLst>
                <p:tags r:id="rId12"/>
              </p:custDataLst>
            </p:nvPr>
          </p:nvSpPr>
          <p:spPr>
            <a:xfrm>
              <a:off x="3247032" y="3533390"/>
              <a:ext cx="3046748" cy="363871"/>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1800" dirty="0">
                  <a:solidFill>
                    <a:srgbClr val="FFFFFF"/>
                  </a:solidFill>
                  <a:cs typeface="+mn-ea"/>
                  <a:sym typeface="+mn-lt"/>
                </a:rPr>
                <a:t>舞蹈与</a:t>
              </a:r>
              <a:r>
                <a:rPr lang="zh-CN" altLang="en-US" sz="1800" dirty="0">
                  <a:solidFill>
                    <a:srgbClr val="FFFFFF"/>
                  </a:solidFill>
                  <a:cs typeface="+mn-ea"/>
                  <a:sym typeface="+mn-lt"/>
                </a:rPr>
                <a:t>电影</a:t>
              </a:r>
              <a:endParaRPr lang="zh-CN" altLang="en-US" sz="1800" dirty="0">
                <a:solidFill>
                  <a:srgbClr val="FFFFFF"/>
                </a:solidFill>
                <a:cs typeface="+mn-ea"/>
                <a:sym typeface="+mn-lt"/>
              </a:endParaRPr>
            </a:p>
          </p:txBody>
        </p:sp>
        <p:sp>
          <p:nvSpPr>
            <p:cNvPr id="24" name="MH_Number_4">
              <a:hlinkClick r:id="rId11" action="ppaction://hlinksldjump"/>
            </p:cNvPr>
            <p:cNvSpPr/>
            <p:nvPr>
              <p:custDataLst>
                <p:tags r:id="rId13"/>
              </p:custDataLst>
            </p:nvPr>
          </p:nvSpPr>
          <p:spPr>
            <a:xfrm>
              <a:off x="2735484" y="3406019"/>
              <a:ext cx="511449" cy="490653"/>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a:solidFill>
                    <a:srgbClr val="FFFFFF"/>
                  </a:solidFill>
                  <a:cs typeface="+mn-ea"/>
                  <a:sym typeface="+mn-lt"/>
                </a:rPr>
                <a:t>04</a:t>
              </a:r>
              <a:endParaRPr lang="zh-CN" altLang="en-US" sz="1800" b="1">
                <a:solidFill>
                  <a:srgbClr val="FFFFF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fill="hold"/>
                                        <p:tgtEl>
                                          <p:spTgt spid="5"/>
                                        </p:tgtEl>
                                        <p:attrNameLst>
                                          <p:attrName>ppt_x</p:attrName>
                                        </p:attrNameLst>
                                      </p:cBhvr>
                                      <p:tavLst>
                                        <p:tav tm="0">
                                          <p:val>
                                            <p:strVal val="1+#ppt_w/2"/>
                                          </p:val>
                                        </p:tav>
                                        <p:tav tm="100000">
                                          <p:val>
                                            <p:strVal val="#ppt_x"/>
                                          </p:val>
                                        </p:tav>
                                      </p:tavLst>
                                    </p:anim>
                                    <p:anim calcmode="lin" valueType="num">
                                      <p:cBhvr additive="base">
                                        <p:cTn id="14" dur="75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750" fill="hold"/>
                                        <p:tgtEl>
                                          <p:spTgt spid="6"/>
                                        </p:tgtEl>
                                        <p:attrNameLst>
                                          <p:attrName>ppt_x</p:attrName>
                                        </p:attrNameLst>
                                      </p:cBhvr>
                                      <p:tavLst>
                                        <p:tav tm="0">
                                          <p:val>
                                            <p:strVal val="1+#ppt_w/2"/>
                                          </p:val>
                                        </p:tav>
                                        <p:tav tm="100000">
                                          <p:val>
                                            <p:strVal val="#ppt_x"/>
                                          </p:val>
                                        </p:tav>
                                      </p:tavLst>
                                    </p:anim>
                                    <p:anim calcmode="lin" valueType="num">
                                      <p:cBhvr additive="base">
                                        <p:cTn id="19" dur="7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3000"/>
                            </p:stCondLst>
                            <p:childTnLst>
                              <p:par>
                                <p:cTn id="21" presetID="2" presetClass="entr" presetSubtype="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1+#ppt_w/2"/>
                                          </p:val>
                                        </p:tav>
                                        <p:tav tm="100000">
                                          <p:val>
                                            <p:strVal val="#ppt_x"/>
                                          </p:val>
                                        </p:tav>
                                      </p:tavLst>
                                    </p:anim>
                                    <p:anim calcmode="lin" valueType="num">
                                      <p:cBhvr additive="base">
                                        <p:cTn id="24" dur="75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4000"/>
                            </p:stCondLst>
                            <p:childTnLst>
                              <p:par>
                                <p:cTn id="26" presetID="2" presetClass="entr" presetSubtype="2"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750" fill="hold"/>
                                        <p:tgtEl>
                                          <p:spTgt spid="9"/>
                                        </p:tgtEl>
                                        <p:attrNameLst>
                                          <p:attrName>ppt_x</p:attrName>
                                        </p:attrNameLst>
                                      </p:cBhvr>
                                      <p:tavLst>
                                        <p:tav tm="0">
                                          <p:val>
                                            <p:strVal val="1+#ppt_w/2"/>
                                          </p:val>
                                        </p:tav>
                                        <p:tav tm="100000">
                                          <p:val>
                                            <p:strVal val="#ppt_x"/>
                                          </p:val>
                                        </p:tav>
                                      </p:tavLst>
                                    </p:anim>
                                    <p:anim calcmode="lin" valueType="num">
                                      <p:cBhvr additive="base">
                                        <p:cTn id="29"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76910" y="3359150"/>
            <a:ext cx="7878445" cy="1097915"/>
          </a:xfrm>
          <a:prstGeom prst="rect">
            <a:avLst/>
          </a:prstGeom>
          <a:noFill/>
          <a:ln w="9525">
            <a:noFill/>
          </a:ln>
        </p:spPr>
        <p:txBody>
          <a:bodyPr>
            <a:noAutofit/>
          </a:bodyPr>
          <a:p>
            <a:pPr indent="284480" fontAlgn="auto">
              <a:lnSpc>
                <a:spcPct val="125000"/>
              </a:lnSpc>
            </a:pPr>
            <a:r>
              <a:rPr lang="en-US" sz="1600" b="1">
                <a:latin typeface="宋体" panose="02010600030101010101" pitchFamily="2" charset="-122"/>
                <a:ea typeface="宋体" panose="02010600030101010101" pitchFamily="2" charset="-122"/>
                <a:cs typeface="宋体" panose="02010600030101010101" pitchFamily="2" charset="-122"/>
              </a:rPr>
              <a:t> </a:t>
            </a:r>
            <a:r>
              <a:rPr sz="1600">
                <a:latin typeface="宋体" panose="02010600030101010101" pitchFamily="2" charset="-122"/>
                <a:ea typeface="宋体" panose="02010600030101010101" pitchFamily="2" charset="-122"/>
                <a:cs typeface="宋体" panose="02010600030101010101" pitchFamily="2" charset="-122"/>
              </a:rPr>
              <a:t>电影《黑天鹅》以著名芭蕾舞剧《天鹅湖》为背景，再现了其中的部分舞段，主要讲述了发生在一位芭蕾舞者身上的超自然惊悚故事。运用唯美的芭蕾场景与电影艺术手法相结合，呈现出人物内心复杂而</a:t>
            </a:r>
            <a:r>
              <a:rPr lang="zh-CN" sz="1600">
                <a:latin typeface="宋体" panose="02010600030101010101" pitchFamily="2" charset="-122"/>
                <a:ea typeface="宋体" panose="02010600030101010101" pitchFamily="2" charset="-122"/>
                <a:cs typeface="宋体" panose="02010600030101010101" pitchFamily="2" charset="-122"/>
              </a:rPr>
              <a:t>隐秘</a:t>
            </a:r>
            <a:r>
              <a:rPr sz="1600">
                <a:latin typeface="宋体" panose="02010600030101010101" pitchFamily="2" charset="-122"/>
                <a:ea typeface="宋体" panose="02010600030101010101" pitchFamily="2" charset="-122"/>
                <a:cs typeface="宋体" panose="02010600030101010101" pitchFamily="2" charset="-122"/>
              </a:rPr>
              <a:t>的世界，与舞剧《天鹅湖》形成互文效果，具有极强的艺术感染力。</a:t>
            </a:r>
            <a:endParaRPr sz="16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455160" y="977265"/>
            <a:ext cx="4064635" cy="1797685"/>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fontAlgn="auto">
              <a:lnSpc>
                <a:spcPct val="125000"/>
              </a:lnSpc>
              <a:spcBef>
                <a:spcPts val="0"/>
              </a:spcBef>
              <a:spcAft>
                <a:spcPts val="0"/>
              </a:spcAft>
            </a:pPr>
            <a:r>
              <a:rPr sz="1800">
                <a:solidFill>
                  <a:srgbClr val="7030A0"/>
                </a:solidFill>
                <a:latin typeface="宋体" panose="02010600030101010101" pitchFamily="2" charset="-122"/>
                <a:ea typeface="宋体" panose="02010600030101010101" pitchFamily="2" charset="-122"/>
                <a:cs typeface="宋体" panose="02010600030101010101" pitchFamily="2" charset="-122"/>
              </a:rPr>
              <a:t>首映时间：2010 年</a:t>
            </a:r>
            <a:endParaRPr sz="180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sz="1800">
                <a:solidFill>
                  <a:srgbClr val="7030A0"/>
                </a:solidFill>
                <a:latin typeface="宋体" panose="02010600030101010101" pitchFamily="2" charset="-122"/>
                <a:ea typeface="宋体" panose="02010600030101010101" pitchFamily="2" charset="-122"/>
                <a:cs typeface="宋体" panose="02010600030101010101" pitchFamily="2" charset="-122"/>
              </a:rPr>
              <a:t>导</a:t>
            </a:r>
            <a:r>
              <a:rPr lang="en-US" sz="1800">
                <a:solidFill>
                  <a:srgbClr val="7030A0"/>
                </a:solidFill>
                <a:latin typeface="宋体" panose="02010600030101010101" pitchFamily="2" charset="-122"/>
                <a:ea typeface="宋体" panose="02010600030101010101" pitchFamily="2" charset="-122"/>
                <a:cs typeface="宋体" panose="02010600030101010101" pitchFamily="2" charset="-122"/>
              </a:rPr>
              <a:t>    </a:t>
            </a:r>
            <a:r>
              <a:rPr sz="1800">
                <a:solidFill>
                  <a:srgbClr val="7030A0"/>
                </a:solidFill>
                <a:latin typeface="宋体" panose="02010600030101010101" pitchFamily="2" charset="-122"/>
                <a:ea typeface="宋体" panose="02010600030101010101" pitchFamily="2" charset="-122"/>
                <a:cs typeface="宋体" panose="02010600030101010101" pitchFamily="2" charset="-122"/>
              </a:rPr>
              <a:t>演：达伦· 阿伦诺夫斯基</a:t>
            </a:r>
            <a:endParaRPr sz="180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sz="1800">
                <a:solidFill>
                  <a:srgbClr val="7030A0"/>
                </a:solidFill>
                <a:latin typeface="宋体" panose="02010600030101010101" pitchFamily="2" charset="-122"/>
                <a:ea typeface="宋体" panose="02010600030101010101" pitchFamily="2" charset="-122"/>
                <a:cs typeface="宋体" panose="02010600030101010101" pitchFamily="2" charset="-122"/>
              </a:rPr>
              <a:t>编</a:t>
            </a:r>
            <a:r>
              <a:rPr lang="en-US" sz="1800">
                <a:solidFill>
                  <a:srgbClr val="7030A0"/>
                </a:solidFill>
                <a:latin typeface="宋体" panose="02010600030101010101" pitchFamily="2" charset="-122"/>
                <a:ea typeface="宋体" panose="02010600030101010101" pitchFamily="2" charset="-122"/>
                <a:cs typeface="宋体" panose="02010600030101010101" pitchFamily="2" charset="-122"/>
              </a:rPr>
              <a:t>    </a:t>
            </a:r>
            <a:r>
              <a:rPr sz="1800">
                <a:solidFill>
                  <a:srgbClr val="7030A0"/>
                </a:solidFill>
                <a:latin typeface="宋体" panose="02010600030101010101" pitchFamily="2" charset="-122"/>
                <a:ea typeface="宋体" panose="02010600030101010101" pitchFamily="2" charset="-122"/>
                <a:cs typeface="宋体" panose="02010600030101010101" pitchFamily="2" charset="-122"/>
              </a:rPr>
              <a:t>剧：马克·海曼、</a:t>
            </a:r>
            <a:endParaRPr sz="180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sz="180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en-US" sz="1800">
                <a:solidFill>
                  <a:srgbClr val="7030A0"/>
                </a:solidFill>
                <a:latin typeface="宋体" panose="02010600030101010101" pitchFamily="2" charset="-122"/>
                <a:ea typeface="宋体" panose="02010600030101010101" pitchFamily="2" charset="-122"/>
                <a:cs typeface="宋体" panose="02010600030101010101" pitchFamily="2" charset="-122"/>
              </a:rPr>
              <a:t>         </a:t>
            </a:r>
            <a:r>
              <a:rPr sz="1800">
                <a:solidFill>
                  <a:srgbClr val="7030A0"/>
                </a:solidFill>
                <a:latin typeface="宋体" panose="02010600030101010101" pitchFamily="2" charset="-122"/>
                <a:ea typeface="宋体" panose="02010600030101010101" pitchFamily="2" charset="-122"/>
                <a:cs typeface="宋体" panose="02010600030101010101" pitchFamily="2" charset="-122"/>
              </a:rPr>
              <a:t>安德雷斯·海因斯</a:t>
            </a:r>
            <a:r>
              <a:rPr lang="zh-CN" sz="1800">
                <a:solidFill>
                  <a:srgbClr val="7030A0"/>
                </a:solidFill>
                <a:latin typeface="宋体" panose="02010600030101010101" pitchFamily="2" charset="-122"/>
                <a:ea typeface="宋体" panose="02010600030101010101" pitchFamily="2" charset="-122"/>
                <a:cs typeface="宋体" panose="02010600030101010101" pitchFamily="2" charset="-122"/>
              </a:rPr>
              <a:t>、</a:t>
            </a:r>
            <a:endParaRPr lang="zh-CN" sz="180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sz="180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en-US" altLang="zh-CN" sz="1800">
                <a:solidFill>
                  <a:srgbClr val="7030A0"/>
                </a:solidFill>
                <a:latin typeface="宋体" panose="02010600030101010101" pitchFamily="2" charset="-122"/>
                <a:ea typeface="宋体" panose="02010600030101010101" pitchFamily="2" charset="-122"/>
                <a:cs typeface="宋体" panose="02010600030101010101" pitchFamily="2" charset="-122"/>
              </a:rPr>
              <a:t>         </a:t>
            </a:r>
            <a:r>
              <a:rPr sz="1800">
                <a:solidFill>
                  <a:srgbClr val="7030A0"/>
                </a:solidFill>
                <a:latin typeface="宋体" panose="02010600030101010101" pitchFamily="2" charset="-122"/>
                <a:ea typeface="宋体" panose="02010600030101010101" pitchFamily="2" charset="-122"/>
                <a:cs typeface="宋体" panose="02010600030101010101" pitchFamily="2" charset="-122"/>
              </a:rPr>
              <a:t>约翰·J·麦克劳克林</a:t>
            </a:r>
            <a:endParaRPr sz="180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sz="1800">
                <a:solidFill>
                  <a:srgbClr val="7030A0"/>
                </a:solidFill>
                <a:latin typeface="宋体" panose="02010600030101010101" pitchFamily="2" charset="-122"/>
                <a:ea typeface="宋体" panose="02010600030101010101" pitchFamily="2" charset="-122"/>
                <a:cs typeface="宋体" panose="02010600030101010101" pitchFamily="2" charset="-122"/>
              </a:rPr>
              <a:t>主</a:t>
            </a:r>
            <a:r>
              <a:rPr lang="en-US" sz="1800">
                <a:solidFill>
                  <a:srgbClr val="7030A0"/>
                </a:solidFill>
                <a:latin typeface="宋体" panose="02010600030101010101" pitchFamily="2" charset="-122"/>
                <a:ea typeface="宋体" panose="02010600030101010101" pitchFamily="2" charset="-122"/>
                <a:cs typeface="宋体" panose="02010600030101010101" pitchFamily="2" charset="-122"/>
              </a:rPr>
              <a:t>    </a:t>
            </a:r>
            <a:r>
              <a:rPr sz="1800">
                <a:solidFill>
                  <a:srgbClr val="7030A0"/>
                </a:solidFill>
                <a:latin typeface="宋体" panose="02010600030101010101" pitchFamily="2" charset="-122"/>
                <a:ea typeface="宋体" panose="02010600030101010101" pitchFamily="2" charset="-122"/>
                <a:cs typeface="宋体" panose="02010600030101010101" pitchFamily="2" charset="-122"/>
              </a:rPr>
              <a:t>演：娜塔莉·波特曼等</a:t>
            </a:r>
            <a:endParaRPr sz="1800">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nvGrpSpPr>
        <p:grpSpPr>
          <a:xfrm>
            <a:off x="115930" y="100305"/>
            <a:ext cx="1784985" cy="933450"/>
            <a:chOff x="2995927" y="2742843"/>
            <a:chExt cx="1897787" cy="992439"/>
          </a:xfrm>
        </p:grpSpPr>
        <p:sp>
          <p:nvSpPr>
            <p:cNvPr id="44038" name="任意多边形 21"/>
            <p:cNvSpPr/>
            <p:nvPr>
              <p:custDataLst>
                <p:tags r:id="rId1"/>
              </p:custDataLst>
            </p:nvPr>
          </p:nvSpPr>
          <p:spPr bwMode="auto">
            <a:xfrm rot="-5400000">
              <a:off x="3467842" y="2309410"/>
              <a:ext cx="992439" cy="1859304"/>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3" name="椭圆 22"/>
            <p:cNvSpPr/>
            <p:nvPr>
              <p:custDataLst>
                <p:tags r:id="rId2"/>
              </p:custDataLst>
            </p:nvPr>
          </p:nvSpPr>
          <p:spPr>
            <a:xfrm>
              <a:off x="3207242" y="2906899"/>
              <a:ext cx="1072779" cy="658250"/>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30" name="文本框 29"/>
            <p:cNvSpPr txBox="1"/>
            <p:nvPr>
              <p:custDataLst>
                <p:tags r:id="rId3"/>
              </p:custDataLst>
            </p:nvPr>
          </p:nvSpPr>
          <p:spPr>
            <a:xfrm>
              <a:off x="2995927" y="2742900"/>
              <a:ext cx="1494735" cy="725763"/>
            </a:xfrm>
            <a:prstGeom prst="rect">
              <a:avLst/>
            </a:prstGeom>
            <a:noFill/>
          </p:spPr>
          <p:txBody>
            <a:bodyPr wrap="non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黑天鹅》</a:t>
              </a:r>
              <a:endPar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pic>
        <p:nvPicPr>
          <p:cNvPr id="478" name="IM 478"/>
          <p:cNvPicPr/>
          <p:nvPr/>
        </p:nvPicPr>
        <p:blipFill>
          <a:blip r:embed="rId4"/>
          <a:stretch>
            <a:fillRect/>
          </a:stretch>
        </p:blipFill>
        <p:spPr>
          <a:xfrm>
            <a:off x="1289685" y="1004570"/>
            <a:ext cx="3272155" cy="21329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78"/>
                                        </p:tgtEl>
                                        <p:attrNameLst>
                                          <p:attrName>style.visibility</p:attrName>
                                        </p:attrNameLst>
                                      </p:cBhvr>
                                      <p:to>
                                        <p:strVal val="visible"/>
                                      </p:to>
                                    </p:set>
                                    <p:anim calcmode="lin" valueType="num">
                                      <p:cBhvr additive="base">
                                        <p:cTn id="11" dur="500"/>
                                        <p:tgtEl>
                                          <p:spTgt spid="478"/>
                                        </p:tgtEl>
                                        <p:attrNameLst>
                                          <p:attrName>ppt_y</p:attrName>
                                        </p:attrNameLst>
                                      </p:cBhvr>
                                      <p:tavLst>
                                        <p:tav tm="0">
                                          <p:val>
                                            <p:strVal val="#ppt_y+#ppt_h*1.125000"/>
                                          </p:val>
                                        </p:tav>
                                        <p:tav tm="100000">
                                          <p:val>
                                            <p:strVal val="#ppt_y"/>
                                          </p:val>
                                        </p:tav>
                                      </p:tavLst>
                                    </p:anim>
                                    <p:animEffect transition="in" filter="wipe(up)">
                                      <p:cBhvr>
                                        <p:cTn id="12" dur="500"/>
                                        <p:tgtEl>
                                          <p:spTgt spid="478"/>
                                        </p:tgtEl>
                                      </p:cBhvr>
                                    </p:animEffect>
                                  </p:childTnLst>
                                </p:cTn>
                              </p:par>
                            </p:childTnLst>
                          </p:cTn>
                        </p:par>
                        <p:par>
                          <p:cTn id="13" fill="hold">
                            <p:stCondLst>
                              <p:cond delay="1000"/>
                            </p:stCondLst>
                            <p:childTnLst>
                              <p:par>
                                <p:cTn id="14" presetID="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Effect transition="in" filter="fade">
                                      <p:cBhvr>
                                        <p:cTn id="19" dur="1000"/>
                                        <p:tgtEl>
                                          <p:spTgt spid="2">
                                            <p:txEl>
                                              <p:pRg st="0" end="0"/>
                                            </p:txEl>
                                          </p:spTgt>
                                        </p:tgtEl>
                                      </p:cBhvr>
                                    </p:animEffect>
                                    <p:anim calcmode="lin" valueType="num">
                                      <p:cBhvr>
                                        <p:cTn id="20"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0565" y="3668395"/>
            <a:ext cx="8109585" cy="748665"/>
          </a:xfrm>
          <a:prstGeom prst="rect">
            <a:avLst/>
          </a:prstGeom>
          <a:noFill/>
          <a:ln w="9525">
            <a:noFill/>
          </a:ln>
        </p:spPr>
        <p:txBody>
          <a:bodyPr>
            <a:noAutofit/>
          </a:bodyPr>
          <a:p>
            <a:pPr indent="284480" fontAlgn="auto">
              <a:lnSpc>
                <a:spcPct val="125000"/>
              </a:lnSpc>
            </a:pPr>
            <a:r>
              <a:rPr lang="en-US" altLang="zh-CN" sz="1600" b="1">
                <a:latin typeface="宋体" panose="02010600030101010101" pitchFamily="2" charset="-122"/>
                <a:ea typeface="宋体" panose="02010600030101010101" pitchFamily="2" charset="-122"/>
                <a:cs typeface="宋体" panose="02010600030101010101" pitchFamily="2" charset="-122"/>
              </a:rPr>
              <a:t> </a:t>
            </a:r>
            <a:r>
              <a:rPr lang="en-US" altLang="zh-CN" sz="1600">
                <a:latin typeface="宋体" panose="02010600030101010101" pitchFamily="2" charset="-122"/>
                <a:ea typeface="宋体" panose="02010600030101010101" pitchFamily="2" charset="-122"/>
                <a:cs typeface="宋体" panose="02010600030101010101" pitchFamily="2" charset="-122"/>
              </a:rPr>
              <a:t>该片讲述了一段浪漫的爱情故事，两位相爱的人为了追梦而拼搏，相互鼓励、彼此成就。这部电影中出现了多处向好莱坞经典影片致敬的片段，如开场后的“公路群舞”致敬《名扬四海》，男主角绕着灯柱旋转致敬《雨中曲》等。</a:t>
            </a:r>
            <a:endParaRPr lang="en-US" altLang="zh-CN" sz="16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4657725" y="1346200"/>
            <a:ext cx="3782060" cy="210947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上映时间：2016 年</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导演 / 编剧：达米恩·查泽雷</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编</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曲：贾斯汀·赫尔维茨</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领衔主演：瑞恩·高斯林</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艾玛·斯通</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grpSp>
        <p:nvGrpSpPr>
          <p:cNvPr id="5" name="组合 4"/>
          <p:cNvGrpSpPr/>
          <p:nvPr/>
        </p:nvGrpSpPr>
        <p:grpSpPr>
          <a:xfrm>
            <a:off x="46355" y="152084"/>
            <a:ext cx="1804352" cy="1015365"/>
            <a:chOff x="4815750" y="2702468"/>
            <a:chExt cx="2186608" cy="1232727"/>
          </a:xfrm>
        </p:grpSpPr>
        <p:sp>
          <p:nvSpPr>
            <p:cNvPr id="6" name="任意多边形 24"/>
            <p:cNvSpPr/>
            <p:nvPr>
              <p:custDataLst>
                <p:tags r:id="rId1"/>
              </p:custDataLst>
            </p:nvPr>
          </p:nvSpPr>
          <p:spPr bwMode="auto">
            <a:xfrm rot="-5400000">
              <a:off x="5334822" y="2267659"/>
              <a:ext cx="1232727" cy="2102345"/>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2"/>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7" name="椭圆 6"/>
            <p:cNvSpPr/>
            <p:nvPr>
              <p:custDataLst>
                <p:tags r:id="rId2"/>
              </p:custDataLst>
            </p:nvPr>
          </p:nvSpPr>
          <p:spPr>
            <a:xfrm>
              <a:off x="5021983" y="2848946"/>
              <a:ext cx="1427471" cy="939001"/>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31" name="文本框 30"/>
            <p:cNvSpPr txBox="1"/>
            <p:nvPr>
              <p:custDataLst>
                <p:tags r:id="rId3"/>
              </p:custDataLst>
            </p:nvPr>
          </p:nvSpPr>
          <p:spPr>
            <a:xfrm>
              <a:off x="4815750" y="3047577"/>
              <a:ext cx="1839725" cy="454853"/>
            </a:xfrm>
            <a:prstGeom prst="rect">
              <a:avLst/>
            </a:prstGeom>
            <a:noFill/>
          </p:spPr>
          <p:txBody>
            <a:bodyPr wrap="squar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a:t>
              </a: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爱乐之城》</a:t>
              </a:r>
              <a:r>
                <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rPr>
                <a:t> </a:t>
              </a:r>
              <a:endPar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pic>
        <p:nvPicPr>
          <p:cNvPr id="3" name="图片 2" descr="11"/>
          <p:cNvPicPr>
            <a:picLocks noChangeAspect="1"/>
          </p:cNvPicPr>
          <p:nvPr/>
        </p:nvPicPr>
        <p:blipFill>
          <a:blip r:embed="rId4"/>
          <a:stretch>
            <a:fillRect/>
          </a:stretch>
        </p:blipFill>
        <p:spPr>
          <a:xfrm>
            <a:off x="1394460" y="1201420"/>
            <a:ext cx="3268345" cy="21786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0-#ppt_w/2"/>
                                          </p:val>
                                        </p:tav>
                                        <p:tav tm="100000">
                                          <p:val>
                                            <p:strVal val="#ppt_x"/>
                                          </p:val>
                                        </p:tav>
                                      </p:tavLst>
                                    </p:anim>
                                    <p:anim calcmode="lin" valueType="num">
                                      <p:cBhvr additive="base">
                                        <p:cTn id="8" dur="2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fade">
                                      <p:cBhvr>
                                        <p:cTn id="20" dur="1000"/>
                                        <p:tgtEl>
                                          <p:spTgt spid="2">
                                            <p:txEl>
                                              <p:pRg st="0" end="0"/>
                                            </p:txEl>
                                          </p:spTgt>
                                        </p:tgtEl>
                                      </p:cBhvr>
                                    </p:animEffect>
                                    <p:anim calcmode="lin" valueType="num">
                                      <p:cBhvr>
                                        <p:cTn id="21"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cstate="screen"/>
          <a:stretch>
            <a:fillRect/>
          </a:stretch>
        </p:blipFill>
        <p:spPr>
          <a:xfrm>
            <a:off x="0" y="1439545"/>
            <a:ext cx="2605405" cy="3743325"/>
          </a:xfrm>
          <a:prstGeom prst="rect">
            <a:avLst/>
          </a:prstGeom>
        </p:spPr>
      </p:pic>
      <p:pic>
        <p:nvPicPr>
          <p:cNvPr id="11" name="图片 10"/>
          <p:cNvPicPr>
            <a:picLocks noChangeAspect="1"/>
          </p:cNvPicPr>
          <p:nvPr/>
        </p:nvPicPr>
        <p:blipFill rotWithShape="1">
          <a:blip r:embed="rId4" cstate="screen"/>
          <a:srcRect/>
          <a:stretch>
            <a:fillRect/>
          </a:stretch>
        </p:blipFill>
        <p:spPr>
          <a:xfrm>
            <a:off x="6241085" y="3021750"/>
            <a:ext cx="2886235" cy="2121750"/>
          </a:xfrm>
          <a:prstGeom prst="rect">
            <a:avLst/>
          </a:prstGeom>
        </p:spPr>
      </p:pic>
      <p:pic>
        <p:nvPicPr>
          <p:cNvPr id="12" name="图片 11"/>
          <p:cNvPicPr>
            <a:picLocks noChangeAspect="1"/>
          </p:cNvPicPr>
          <p:nvPr/>
        </p:nvPicPr>
        <p:blipFill>
          <a:blip r:embed="rId5" cstate="screen"/>
          <a:stretch>
            <a:fillRect/>
          </a:stretch>
        </p:blipFill>
        <p:spPr>
          <a:xfrm>
            <a:off x="99398" y="4080303"/>
            <a:ext cx="1480593" cy="1063197"/>
          </a:xfrm>
          <a:prstGeom prst="rect">
            <a:avLst/>
          </a:prstGeom>
        </p:spPr>
      </p:pic>
      <p:pic>
        <p:nvPicPr>
          <p:cNvPr id="10" name="图片 9"/>
          <p:cNvPicPr>
            <a:picLocks noChangeAspect="1"/>
          </p:cNvPicPr>
          <p:nvPr/>
        </p:nvPicPr>
        <p:blipFill>
          <a:blip r:embed="rId6" cstate="screen"/>
          <a:stretch>
            <a:fillRect/>
          </a:stretch>
        </p:blipFill>
        <p:spPr>
          <a:xfrm>
            <a:off x="7517130" y="1548130"/>
            <a:ext cx="943610" cy="2730500"/>
          </a:xfrm>
          <a:prstGeom prst="rect">
            <a:avLst/>
          </a:prstGeom>
        </p:spPr>
      </p:pic>
      <p:sp>
        <p:nvSpPr>
          <p:cNvPr id="17" name="文本框 16"/>
          <p:cNvSpPr txBox="1"/>
          <p:nvPr/>
        </p:nvSpPr>
        <p:spPr>
          <a:xfrm>
            <a:off x="3234403" y="1711030"/>
            <a:ext cx="2941320" cy="64516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感</a:t>
            </a:r>
            <a:r>
              <a:rPr kumimoji="0" lang="en-US" altLang="zh-CN"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a:t>
            </a: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谢</a:t>
            </a:r>
            <a:r>
              <a:rPr kumimoji="0" lang="en-US" altLang="zh-CN"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a:t>
            </a: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观</a:t>
            </a:r>
            <a:r>
              <a:rPr kumimoji="0" lang="en-US" altLang="zh-CN"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a:t>
            </a: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看 </a:t>
            </a:r>
            <a:endParaRPr kumimoji="0" lang="zh-CN" altLang="en-US" sz="36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500"/>
                                        <p:tgtEl>
                                          <p:spTgt spid="3"/>
                                        </p:tgtEl>
                                      </p:cBhvr>
                                    </p:animEffect>
                                    <p:anim calcmode="lin" valueType="num">
                                      <p:cBhvr>
                                        <p:cTn id="19" dur="1500" fill="hold"/>
                                        <p:tgtEl>
                                          <p:spTgt spid="3"/>
                                        </p:tgtEl>
                                        <p:attrNameLst>
                                          <p:attrName>ppt_w</p:attrName>
                                        </p:attrNameLst>
                                      </p:cBhvr>
                                      <p:tavLst>
                                        <p:tav tm="0" fmla="#ppt_w*sin(2.5*pi*$)">
                                          <p:val>
                                            <p:fltVal val="0"/>
                                          </p:val>
                                        </p:tav>
                                        <p:tav tm="100000">
                                          <p:val>
                                            <p:fltVal val="1"/>
                                          </p:val>
                                        </p:tav>
                                      </p:tavLst>
                                    </p:anim>
                                    <p:anim calcmode="lin" valueType="num">
                                      <p:cBhvr>
                                        <p:cTn id="20" dur="1500" fill="hold"/>
                                        <p:tgtEl>
                                          <p:spTgt spid="3"/>
                                        </p:tgtEl>
                                        <p:attrNameLst>
                                          <p:attrName>ppt_h</p:attrName>
                                        </p:attrNameLst>
                                      </p:cBhvr>
                                      <p:tavLst>
                                        <p:tav tm="0">
                                          <p:val>
                                            <p:strVal val="#ppt_h"/>
                                          </p:val>
                                        </p:tav>
                                        <p:tav tm="100000">
                                          <p:val>
                                            <p:strVal val="#ppt_h"/>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2" presetClass="entr" presetSubtype="4" fill="hold" grpId="0" nodeType="afterEffect">
                                  <p:stCondLst>
                                    <p:cond delay="0"/>
                                  </p:stCondLst>
                                  <p:iterate type="lt">
                                    <p:tmPct val="13000"/>
                                  </p:iterate>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ppt_y</p:attrName>
                                        </p:attrNameLst>
                                      </p:cBhvr>
                                      <p:tavLst>
                                        <p:tav tm="0">
                                          <p:val>
                                            <p:strVal val="#ppt_y+#ppt_h*1.125000"/>
                                          </p:val>
                                        </p:tav>
                                        <p:tav tm="100000">
                                          <p:val>
                                            <p:strVal val="#ppt_y"/>
                                          </p:val>
                                        </p:tav>
                                      </p:tavLst>
                                    </p:anim>
                                    <p:animEffect transition="in" filter="wipe(up)">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241085" y="3021750"/>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258060" y="2176145"/>
            <a:ext cx="3119755" cy="607060"/>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2100" b="1" dirty="0">
                <a:solidFill>
                  <a:srgbClr val="FFFFFF"/>
                </a:solidFill>
                <a:cs typeface="+mn-ea"/>
                <a:sym typeface="+mn-lt"/>
              </a:rPr>
              <a:t>舞蹈与</a:t>
            </a:r>
            <a:r>
              <a:rPr lang="zh-CN" altLang="en-US" sz="2100" b="1" dirty="0">
                <a:solidFill>
                  <a:srgbClr val="FFFFFF"/>
                </a:solidFill>
                <a:cs typeface="+mn-ea"/>
                <a:sym typeface="+mn-lt"/>
              </a:rPr>
              <a:t>文学</a:t>
            </a:r>
            <a:endParaRPr lang="zh-CN" altLang="en-US" sz="2100" b="1" dirty="0">
              <a:solidFill>
                <a:srgbClr val="FFFFFF"/>
              </a:solidFill>
              <a:cs typeface="+mn-ea"/>
              <a:sym typeface="+mn-lt"/>
            </a:endParaRPr>
          </a:p>
        </p:txBody>
      </p:sp>
      <p:sp>
        <p:nvSpPr>
          <p:cNvPr id="25" name="MH_Number"/>
          <p:cNvSpPr/>
          <p:nvPr>
            <p:custDataLst>
              <p:tags r:id="rId5"/>
            </p:custDataLst>
          </p:nvPr>
        </p:nvSpPr>
        <p:spPr>
          <a:xfrm>
            <a:off x="1651635" y="1964055"/>
            <a:ext cx="606425" cy="819150"/>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a:solidFill>
                  <a:srgbClr val="FFFFFF"/>
                </a:solidFill>
                <a:cs typeface="+mn-ea"/>
                <a:sym typeface="+mn-lt"/>
              </a:rPr>
              <a:t>1</a:t>
            </a:r>
            <a:endParaRPr lang="zh-CN" altLang="en-US" sz="3600" b="1">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51130" y="583565"/>
            <a:ext cx="4074795" cy="75819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en-US" altLang="zh-CN" sz="2400" b="1">
                <a:latin typeface="黑体" panose="02010609060101010101" charset="-122"/>
                <a:ea typeface="黑体" panose="02010609060101010101" charset="-122"/>
                <a:cs typeface="黑体" panose="02010609060101010101" charset="-122"/>
              </a:rPr>
              <a:t>一、</a:t>
            </a:r>
            <a:r>
              <a:rPr lang="zh-CN" altLang="en-US" sz="2400" b="1">
                <a:latin typeface="黑体" panose="02010609060101010101" charset="-122"/>
                <a:ea typeface="黑体" panose="02010609060101010101" charset="-122"/>
                <a:cs typeface="黑体" panose="02010609060101010101" charset="-122"/>
              </a:rPr>
              <a:t>什么是文学</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2400" b="0">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sp>
        <p:nvSpPr>
          <p:cNvPr id="3" name="文本框 2"/>
          <p:cNvSpPr txBox="1"/>
          <p:nvPr/>
        </p:nvSpPr>
        <p:spPr>
          <a:xfrm>
            <a:off x="365760" y="1249680"/>
            <a:ext cx="6826250" cy="953135"/>
          </a:xfrm>
          <a:prstGeom prst="rect">
            <a:avLst/>
          </a:prstGeom>
          <a:ln>
            <a:noFill/>
          </a:ln>
        </p:spPr>
        <p:style>
          <a:lnRef idx="2">
            <a:schemeClr val="accent2"/>
          </a:lnRef>
          <a:fillRef idx="1">
            <a:schemeClr val="lt1"/>
          </a:fillRef>
          <a:effectRef idx="0">
            <a:schemeClr val="accent2"/>
          </a:effectRef>
          <a:fontRef idx="minor">
            <a:schemeClr val="dk1"/>
          </a:fontRef>
        </p:style>
        <p:txBody>
          <a:bodyPr>
            <a:noAutofit/>
          </a:bodyPr>
          <a:p>
            <a:pPr indent="0">
              <a:lnSpc>
                <a:spcPct val="125000"/>
              </a:lnSpc>
              <a:spcBef>
                <a:spcPts val="0"/>
              </a:spcBef>
              <a:spcAft>
                <a:spcPts val="0"/>
              </a:spcAft>
            </a:pPr>
            <a:r>
              <a:rPr lang="en-US" altLang="zh-CN" sz="1800">
                <a:ea typeface="宋体" panose="02010600030101010101" pitchFamily="2" charset="-122"/>
                <a:sym typeface="+mn-ea"/>
              </a:rPr>
              <a:t> </a:t>
            </a:r>
            <a:r>
              <a:rPr lang="en-US" altLang="zh-CN" sz="1600">
                <a:ea typeface="宋体" panose="02010600030101010101" pitchFamily="2" charset="-122"/>
                <a:sym typeface="+mn-ea"/>
              </a:rPr>
              <a:t>     </a:t>
            </a:r>
            <a:r>
              <a:rPr lang="en-US" altLang="zh-CN" sz="1600">
                <a:latin typeface="宋体" panose="02010600030101010101" pitchFamily="2" charset="-122"/>
                <a:ea typeface="宋体" panose="02010600030101010101" pitchFamily="2" charset="-122"/>
                <a:sym typeface="+mn-ea"/>
              </a:rPr>
              <a:t>文学是一种用口语或文字作为媒介，表达客观世界和主观认识的方式与手段。文学是语言文字的艺术，是社会文化的一种重要表现形式，是对美的体现，现代通常将文学分为诗歌、小说、散文、戏剧（剧本）四大类别。</a:t>
            </a:r>
            <a:endParaRPr lang="en-US" altLang="zh-CN" sz="1600">
              <a:latin typeface="宋体" panose="02010600030101010101" pitchFamily="2" charset="-122"/>
              <a:ea typeface="宋体" panose="02010600030101010101" pitchFamily="2" charset="-122"/>
              <a:sym typeface="+mn-ea"/>
            </a:endParaRPr>
          </a:p>
        </p:txBody>
      </p:sp>
      <p:sp>
        <p:nvSpPr>
          <p:cNvPr id="4" name="文本框 3"/>
          <p:cNvSpPr txBox="1"/>
          <p:nvPr>
            <p:custDataLst>
              <p:tags r:id="rId2"/>
            </p:custDataLst>
          </p:nvPr>
        </p:nvSpPr>
        <p:spPr>
          <a:xfrm>
            <a:off x="398145" y="3076575"/>
            <a:ext cx="6014720" cy="74104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lnSpc>
                <a:spcPct val="125000"/>
              </a:lnSpc>
              <a:spcBef>
                <a:spcPts val="0"/>
              </a:spcBef>
              <a:spcAft>
                <a:spcPts val="0"/>
              </a:spcAft>
            </a:pPr>
            <a:endParaRPr lang="en-US" altLang="zh-CN" sz="1800" b="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custDataLst>
              <p:tags r:id="rId3"/>
            </p:custDataLst>
          </p:nvPr>
        </p:nvSpPr>
        <p:spPr>
          <a:xfrm>
            <a:off x="225425" y="2769235"/>
            <a:ext cx="4074795" cy="75819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zh-CN" altLang="en-US" sz="2400" b="1">
                <a:latin typeface="黑体" panose="02010609060101010101" charset="-122"/>
                <a:ea typeface="黑体" panose="02010609060101010101" charset="-122"/>
                <a:cs typeface="黑体" panose="02010609060101010101" charset="-122"/>
              </a:rPr>
              <a:t>二、什么是文学艺术</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2400" b="0">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sp>
        <p:nvSpPr>
          <p:cNvPr id="6" name="文本框 5"/>
          <p:cNvSpPr txBox="1"/>
          <p:nvPr/>
        </p:nvSpPr>
        <p:spPr>
          <a:xfrm>
            <a:off x="398145" y="3452495"/>
            <a:ext cx="6624320" cy="91440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0">
              <a:lnSpc>
                <a:spcPct val="125000"/>
              </a:lnSpc>
              <a:spcBef>
                <a:spcPts val="0"/>
              </a:spcBef>
              <a:spcAft>
                <a:spcPts val="0"/>
              </a:spcAft>
            </a:pPr>
            <a:r>
              <a:rPr lang="en-US" altLang="zh-CN" sz="1800">
                <a:ea typeface="宋体" panose="02010600030101010101" pitchFamily="2" charset="-122"/>
                <a:sym typeface="+mn-ea"/>
              </a:rPr>
              <a:t>       </a:t>
            </a:r>
            <a:r>
              <a:rPr lang="en-US" altLang="zh-CN" sz="1600">
                <a:latin typeface="宋体" panose="02010600030101010101" pitchFamily="2" charset="-122"/>
                <a:ea typeface="宋体" panose="02010600030101010101" pitchFamily="2" charset="-122"/>
                <a:sym typeface="+mn-ea"/>
              </a:rPr>
              <a:t>当文字不再单单用来记录史书、新闻报道、科学论文等，而是被赋予其他思想和情感并具有了艺术之美，才可称为文学艺术，属于语言艺术。</a:t>
            </a:r>
            <a:endParaRPr lang="en-US" altLang="zh-CN" sz="1800">
              <a:ea typeface="宋体" panose="02010600030101010101" pitchFamily="2" charset="-122"/>
              <a:sym typeface="+mn-ea"/>
            </a:endParaRPr>
          </a:p>
          <a:p>
            <a:pPr indent="0">
              <a:lnSpc>
                <a:spcPct val="125000"/>
              </a:lnSpc>
              <a:spcBef>
                <a:spcPts val="0"/>
              </a:spcBef>
              <a:spcAft>
                <a:spcPts val="0"/>
              </a:spcAft>
            </a:pPr>
            <a:endParaRPr lang="en-US" altLang="zh-CN" sz="1800" b="0">
              <a:ea typeface="宋体" panose="02010600030101010101" pitchFamily="2" charset="-122"/>
            </a:endParaRPr>
          </a:p>
          <a:p>
            <a:pPr indent="284480"/>
            <a:endParaRPr lang="zh-CN" altLang="en-US" sz="1800" b="0">
              <a:solidFill>
                <a:srgbClr val="000000"/>
              </a:solidFill>
              <a:ea typeface="宋体" panose="02010600030101010101" pitchFamily="2" charset="-122"/>
            </a:endParaRPr>
          </a:p>
        </p:txBody>
      </p:sp>
      <p:pic>
        <p:nvPicPr>
          <p:cNvPr id="7" name="图片 6" descr="微信图片_20230813010043"/>
          <p:cNvPicPr>
            <a:picLocks noChangeAspect="1"/>
          </p:cNvPicPr>
          <p:nvPr/>
        </p:nvPicPr>
        <p:blipFill>
          <a:blip r:embed="rId4"/>
          <a:stretch>
            <a:fillRect/>
          </a:stretch>
        </p:blipFill>
        <p:spPr>
          <a:xfrm>
            <a:off x="7355205" y="488950"/>
            <a:ext cx="1834515" cy="1812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0"/>
                                        <p:tgtEl>
                                          <p:spTgt spid="3">
                                            <p:txEl>
                                              <p:pRg st="0" end="0"/>
                                            </p:txEl>
                                          </p:spTgt>
                                        </p:tgtEl>
                                      </p:cBhvr>
                                    </p:animEffect>
                                    <p:anim calcmode="lin" valueType="num">
                                      <p:cBhvr>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1000"/>
                                        <p:tgtEl>
                                          <p:spTgt spid="4">
                                            <p:txEl>
                                              <p:pRg st="0" end="0"/>
                                            </p:txEl>
                                          </p:spTgt>
                                        </p:tgtEl>
                                      </p:cBhvr>
                                    </p:animEffect>
                                    <p:anim calcmode="lin" valueType="num">
                                      <p:cBhvr>
                                        <p:cTn id="2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2" presetClass="entr" presetSubtype="8" fill="hold" nodeType="after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 calcmode="lin" valueType="num">
                                      <p:cBhvr additive="base">
                                        <p:cTn id="29" dur="500"/>
                                        <p:tgtEl>
                                          <p:spTgt spid="5">
                                            <p:txEl>
                                              <p:pRg st="0" end="0"/>
                                            </p:txEl>
                                          </p:spTgt>
                                        </p:tgtEl>
                                        <p:attrNameLst>
                                          <p:attrName>ppt_x</p:attrName>
                                        </p:attrNameLst>
                                      </p:cBhvr>
                                      <p:tavLst>
                                        <p:tav tm="0">
                                          <p:val>
                                            <p:strVal val="#ppt_x-#ppt_w*1.125000"/>
                                          </p:val>
                                        </p:tav>
                                        <p:tav tm="100000">
                                          <p:val>
                                            <p:strVal val="#ppt_x"/>
                                          </p:val>
                                        </p:tav>
                                      </p:tavLst>
                                    </p:anim>
                                    <p:animEffect transition="in" filter="wipe(right)">
                                      <p:cBhvr>
                                        <p:cTn id="30" dur="500"/>
                                        <p:tgtEl>
                                          <p:spTgt spid="5">
                                            <p:txEl>
                                              <p:pRg st="0" end="0"/>
                                            </p:txEl>
                                          </p:spTgt>
                                        </p:tgtEl>
                                      </p:cBhvr>
                                    </p:animEffect>
                                  </p:childTnLst>
                                </p:cTn>
                              </p:par>
                            </p:childTnLst>
                          </p:cTn>
                        </p:par>
                        <p:par>
                          <p:cTn id="31" fill="hold">
                            <p:stCondLst>
                              <p:cond delay="3500"/>
                            </p:stCondLst>
                            <p:childTnLst>
                              <p:par>
                                <p:cTn id="32" presetID="12" presetClass="entr" presetSubtype="4"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p:tgtEl>
                                          <p:spTgt spid="6"/>
                                        </p:tgtEl>
                                        <p:attrNameLst>
                                          <p:attrName>ppt_y</p:attrName>
                                        </p:attrNameLst>
                                      </p:cBhvr>
                                      <p:tavLst>
                                        <p:tav tm="0">
                                          <p:val>
                                            <p:strVal val="#ppt_y+#ppt_h*1.125000"/>
                                          </p:val>
                                        </p:tav>
                                        <p:tav tm="100000">
                                          <p:val>
                                            <p:strVal val="#ppt_y"/>
                                          </p:val>
                                        </p:tav>
                                      </p:tavLst>
                                    </p:anim>
                                    <p:animEffect transition="in" filter="wipe(up)">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47675" y="1490345"/>
            <a:ext cx="7602220" cy="185420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lnSpc>
                <a:spcPct val="125000"/>
              </a:lnSpc>
              <a:spcBef>
                <a:spcPts val="0"/>
              </a:spcBef>
              <a:spcAft>
                <a:spcPts val="0"/>
              </a:spcAft>
            </a:pPr>
            <a:r>
              <a:rPr lang="en-US" sz="1800" b="0">
                <a:ea typeface="宋体" panose="02010600030101010101" pitchFamily="2" charset="-122"/>
              </a:rPr>
              <a:t>   </a:t>
            </a:r>
            <a:r>
              <a:rPr sz="1800" b="0">
                <a:latin typeface="宋体" panose="02010600030101010101" pitchFamily="2" charset="-122"/>
                <a:ea typeface="宋体" panose="02010600030101010101" pitchFamily="2" charset="-122"/>
              </a:rPr>
              <a:t>舞蹈与文学之间存在密切关系，文学可以为作品的选材、主题、创作和意义等注入活力，增强舞蹈的艺术性；与此同时，在舞蹈</a:t>
            </a:r>
            <a:r>
              <a:rPr lang="zh-CN" sz="1800" b="0">
                <a:latin typeface="宋体" panose="02010600030101010101" pitchFamily="2" charset="-122"/>
                <a:ea typeface="宋体" panose="02010600030101010101" pitchFamily="2" charset="-122"/>
              </a:rPr>
              <a:t>、</a:t>
            </a:r>
            <a:r>
              <a:rPr sz="1800" b="0">
                <a:latin typeface="宋体" panose="02010600030101010101" pitchFamily="2" charset="-122"/>
                <a:ea typeface="宋体" panose="02010600030101010101" pitchFamily="2" charset="-122"/>
              </a:rPr>
              <a:t>舞剧对文学作品的改编创作中，也反过来加深了人们对文学人物、作品、现象的关注，从而不断丰富文学的内涵与意义。</a:t>
            </a:r>
            <a:endParaRPr sz="1800" b="0">
              <a:latin typeface="宋体" panose="02010600030101010101" pitchFamily="2" charset="-122"/>
              <a:ea typeface="宋体" panose="02010600030101010101" pitchFamily="2" charset="-122"/>
            </a:endParaRPr>
          </a:p>
        </p:txBody>
      </p:sp>
      <p:sp>
        <p:nvSpPr>
          <p:cNvPr id="100" name="文本框 99"/>
          <p:cNvSpPr txBox="1"/>
          <p:nvPr>
            <p:custDataLst>
              <p:tags r:id="rId1"/>
            </p:custDataLst>
          </p:nvPr>
        </p:nvSpPr>
        <p:spPr>
          <a:xfrm>
            <a:off x="258445" y="657225"/>
            <a:ext cx="4074795" cy="75819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zh-CN" altLang="en-US" sz="2400" b="1">
                <a:latin typeface="黑体" panose="02010609060101010101" charset="-122"/>
                <a:ea typeface="黑体" panose="02010609060101010101" charset="-122"/>
                <a:cs typeface="黑体" panose="02010609060101010101" charset="-122"/>
              </a:rPr>
              <a:t>三、舞蹈与文学关系</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pic>
        <p:nvPicPr>
          <p:cNvPr id="5" name="图片 4"/>
          <p:cNvPicPr>
            <a:picLocks noChangeAspect="1"/>
          </p:cNvPicPr>
          <p:nvPr>
            <p:custDataLst>
              <p:tags r:id="rId2"/>
            </p:custDataLst>
          </p:nvPr>
        </p:nvPicPr>
        <p:blipFill>
          <a:blip r:embed="rId3" cstate="screen"/>
          <a:stretch>
            <a:fillRect/>
          </a:stretch>
        </p:blipFill>
        <p:spPr>
          <a:xfrm>
            <a:off x="7420610" y="3191510"/>
            <a:ext cx="1676400" cy="1854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1000"/>
                                        <p:tgtEl>
                                          <p:spTgt spid="4">
                                            <p:txEl>
                                              <p:pRg st="0" end="0"/>
                                            </p:txEl>
                                          </p:spTgt>
                                        </p:tgtEl>
                                      </p:cBhvr>
                                    </p:animEffect>
                                    <p:anim calcmode="lin" valueType="num">
                                      <p:cBhvr>
                                        <p:cTn id="1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17"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073785" y="1505585"/>
            <a:ext cx="7291705" cy="2131695"/>
          </a:xfrm>
          <a:prstGeom prst="rect">
            <a:avLst/>
          </a:prstGeom>
          <a:noFill/>
          <a:ln w="9525">
            <a:noFill/>
          </a:ln>
        </p:spPr>
        <p:txBody>
          <a:bodyPr>
            <a:noAutofit/>
          </a:bodyPr>
          <a:p>
            <a:pPr indent="284480"/>
            <a:endParaRPr lang="zh-CN" altLang="en-US" sz="1800" b="0">
              <a:ea typeface="宋体" panose="02010600030101010101" pitchFamily="2" charset="-122"/>
            </a:endParaRPr>
          </a:p>
        </p:txBody>
      </p:sp>
      <p:sp>
        <p:nvSpPr>
          <p:cNvPr id="4" name="文本框 3"/>
          <p:cNvSpPr txBox="1"/>
          <p:nvPr/>
        </p:nvSpPr>
        <p:spPr>
          <a:xfrm>
            <a:off x="676275" y="965200"/>
            <a:ext cx="7912735" cy="114935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fontAlgn="auto">
              <a:lnSpc>
                <a:spcPct val="125000"/>
              </a:lnSpc>
              <a:spcBef>
                <a:spcPts val="0"/>
              </a:spcBef>
              <a:spcAft>
                <a:spcPts val="0"/>
              </a:spcAft>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①古代舞蹈体现出</a:t>
            </a:r>
            <a:r>
              <a:rPr lang="en-US" altLang="zh-CN" sz="1600" b="1">
                <a:solidFill>
                  <a:schemeClr val="accent3"/>
                </a:solidFill>
                <a:latin typeface="宋体" panose="02010600030101010101" pitchFamily="2" charset="-122"/>
                <a:ea typeface="宋体" panose="02010600030101010101" pitchFamily="2" charset="-122"/>
                <a:cs typeface="宋体" panose="02010600030101010101" pitchFamily="2" charset="-122"/>
                <a:sym typeface="+mn-ea"/>
              </a:rPr>
              <a:t>“</a:t>
            </a:r>
            <a:r>
              <a:rPr lang="en-US" altLang="zh-CN" sz="1600" b="1">
                <a:solidFill>
                  <a:schemeClr val="accent3"/>
                </a:solidFill>
                <a:latin typeface="宋体" panose="02010600030101010101" pitchFamily="2" charset="-122"/>
                <a:ea typeface="宋体" panose="02010600030101010101" pitchFamily="2" charset="-122"/>
                <a:cs typeface="宋体" panose="02010600030101010101" pitchFamily="2" charset="-122"/>
              </a:rPr>
              <a:t>诗、乐、舞”</a:t>
            </a: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三位一体的特征。</a:t>
            </a: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②舞蹈创作中，编导对</a:t>
            </a:r>
            <a:r>
              <a:rPr lang="en-US" altLang="zh-CN" sz="1600" b="1">
                <a:solidFill>
                  <a:schemeClr val="accent3"/>
                </a:solidFill>
                <a:latin typeface="宋体" panose="02010600030101010101" pitchFamily="2" charset="-122"/>
                <a:ea typeface="宋体" panose="02010600030101010101" pitchFamily="2" charset="-122"/>
                <a:cs typeface="宋体" panose="02010600030101010101" pitchFamily="2" charset="-122"/>
              </a:rPr>
              <a:t>主题的筛选与挖掘</a:t>
            </a: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，其涉及范畴可能来自文学创作、戏剧小品、影视作品、新闻事件等。</a:t>
            </a: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③舞蹈创作中，</a:t>
            </a:r>
            <a:r>
              <a:rPr lang="en-US" altLang="zh-CN" sz="1600" b="1">
                <a:solidFill>
                  <a:schemeClr val="accent3"/>
                </a:solidFill>
                <a:latin typeface="宋体" panose="02010600030101010101" pitchFamily="2" charset="-122"/>
                <a:ea typeface="宋体" panose="02010600030101010101" pitchFamily="2" charset="-122"/>
                <a:cs typeface="宋体" panose="02010600030101010101" pitchFamily="2" charset="-122"/>
              </a:rPr>
              <a:t>抒情与叙事</a:t>
            </a: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是常见的手法。</a:t>
            </a: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④舞蹈创作中，编导常会选用</a:t>
            </a:r>
            <a:r>
              <a:rPr lang="en-US" altLang="zh-CN" sz="1600" b="1">
                <a:solidFill>
                  <a:schemeClr val="accent3"/>
                </a:solidFill>
                <a:latin typeface="宋体" panose="02010600030101010101" pitchFamily="2" charset="-122"/>
                <a:ea typeface="宋体" panose="02010600030101010101" pitchFamily="2" charset="-122"/>
                <a:cs typeface="宋体" panose="02010600030101010101" pitchFamily="2" charset="-122"/>
              </a:rPr>
              <a:t>文学艺术表现手法</a:t>
            </a: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，对生活素材进行提炼、整合、加工，营造意境、传达情感，增强作品的艺术创造力和表现力。</a:t>
            </a: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⑤舞剧的创作大多需要舞剧</a:t>
            </a:r>
            <a:r>
              <a:rPr lang="en-US" altLang="zh-CN" sz="1600" b="1">
                <a:solidFill>
                  <a:schemeClr val="accent3"/>
                </a:solidFill>
                <a:latin typeface="宋体" panose="02010600030101010101" pitchFamily="2" charset="-122"/>
                <a:ea typeface="宋体" panose="02010600030101010101" pitchFamily="2" charset="-122"/>
                <a:cs typeface="宋体" panose="02010600030101010101" pitchFamily="2" charset="-122"/>
              </a:rPr>
              <a:t>文学台本</a:t>
            </a:r>
            <a:r>
              <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zh-CN" altLang="en-US" sz="1600" b="0">
              <a:solidFill>
                <a:srgbClr val="000000"/>
              </a:solidFill>
              <a:latin typeface="宋体" panose="02010600030101010101" pitchFamily="2" charset="-122"/>
              <a:ea typeface="宋体" panose="02010600030101010101" pitchFamily="2" charset="-122"/>
              <a:cs typeface="宋体" panose="02010600030101010101" pitchFamily="2" charset="-122"/>
            </a:endParaRPr>
          </a:p>
        </p:txBody>
      </p:sp>
      <p:sp>
        <p:nvSpPr>
          <p:cNvPr id="100" name="文本框 99"/>
          <p:cNvSpPr txBox="1"/>
          <p:nvPr>
            <p:custDataLst>
              <p:tags r:id="rId1"/>
            </p:custDataLst>
          </p:nvPr>
        </p:nvSpPr>
        <p:spPr>
          <a:xfrm>
            <a:off x="0" y="207010"/>
            <a:ext cx="4074795" cy="61087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en-US" altLang="zh-CN" sz="2000" b="0">
                <a:latin typeface="黑体" panose="02010609060101010101" charset="-122"/>
                <a:ea typeface="黑体" panose="02010609060101010101" charset="-122"/>
                <a:cs typeface="黑体" panose="02010609060101010101" charset="-122"/>
              </a:rPr>
              <a:t>  </a:t>
            </a:r>
            <a:r>
              <a:rPr lang="zh-CN" altLang="en-US" sz="2000" b="1">
                <a:latin typeface="黑体" panose="02010609060101010101" charset="-122"/>
                <a:ea typeface="黑体" panose="02010609060101010101" charset="-122"/>
                <a:cs typeface="黑体" panose="02010609060101010101" charset="-122"/>
              </a:rPr>
              <a:t>具体表现：</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1000"/>
                                        <p:tgtEl>
                                          <p:spTgt spid="4">
                                            <p:txEl>
                                              <p:pRg st="0" end="0"/>
                                            </p:txEl>
                                          </p:spTgt>
                                        </p:tgtEl>
                                      </p:cBhvr>
                                    </p:animEffect>
                                    <p:anim calcmode="lin" valueType="num">
                                      <p:cBhvr>
                                        <p:cTn id="2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1000"/>
                                        <p:tgtEl>
                                          <p:spTgt spid="4">
                                            <p:txEl>
                                              <p:pRg st="2" end="2"/>
                                            </p:txEl>
                                          </p:spTgt>
                                        </p:tgtEl>
                                      </p:cBhvr>
                                    </p:animEffect>
                                    <p:anim calcmode="lin" valueType="num">
                                      <p:cBhvr>
                                        <p:cTn id="27"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1000"/>
                                        <p:tgtEl>
                                          <p:spTgt spid="4">
                                            <p:txEl>
                                              <p:pRg st="4" end="4"/>
                                            </p:txEl>
                                          </p:spTgt>
                                        </p:tgtEl>
                                      </p:cBhvr>
                                    </p:animEffect>
                                    <p:anim calcmode="lin" valueType="num">
                                      <p:cBhvr>
                                        <p:cTn id="34"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4">
                                            <p:txEl>
                                              <p:pRg st="6" end="6"/>
                                            </p:txEl>
                                          </p:spTgt>
                                        </p:tgtEl>
                                        <p:attrNameLst>
                                          <p:attrName>style.visibility</p:attrName>
                                        </p:attrNameLst>
                                      </p:cBhvr>
                                      <p:to>
                                        <p:strVal val="visible"/>
                                      </p:to>
                                    </p:set>
                                    <p:animEffect transition="in" filter="fade">
                                      <p:cBhvr>
                                        <p:cTn id="40" dur="1000"/>
                                        <p:tgtEl>
                                          <p:spTgt spid="4">
                                            <p:txEl>
                                              <p:pRg st="6" end="6"/>
                                            </p:txEl>
                                          </p:spTgt>
                                        </p:tgtEl>
                                      </p:cBhvr>
                                    </p:animEffect>
                                    <p:anim calcmode="lin" valueType="num">
                                      <p:cBhvr>
                                        <p:cTn id="41"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2"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fade">
                                      <p:cBhvr>
                                        <p:cTn id="47" dur="1000"/>
                                        <p:tgtEl>
                                          <p:spTgt spid="4">
                                            <p:txEl>
                                              <p:pRg st="8" end="8"/>
                                            </p:txEl>
                                          </p:spTgt>
                                        </p:tgtEl>
                                      </p:cBhvr>
                                    </p:animEffect>
                                    <p:anim calcmode="lin" valueType="num">
                                      <p:cBhvr>
                                        <p:cTn id="48"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49"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58165" y="3394710"/>
            <a:ext cx="8109585" cy="748665"/>
          </a:xfrm>
          <a:prstGeom prst="rect">
            <a:avLst/>
          </a:prstGeom>
          <a:noFill/>
          <a:ln w="9525">
            <a:noFill/>
          </a:ln>
        </p:spPr>
        <p:txBody>
          <a:bodyPr>
            <a:noAutofit/>
          </a:bodyPr>
          <a:p>
            <a:pPr indent="284480" fontAlgn="auto">
              <a:lnSpc>
                <a:spcPct val="125000"/>
              </a:lnSpc>
            </a:pPr>
            <a:r>
              <a:rPr lang="en-US" altLang="zh-CN" sz="1800" b="1">
                <a:latin typeface="宋体" panose="02010600030101010101" pitchFamily="2" charset="-122"/>
                <a:ea typeface="宋体" panose="02010600030101010101" pitchFamily="2" charset="-122"/>
                <a:cs typeface="宋体" panose="02010600030101010101" pitchFamily="2" charset="-122"/>
              </a:rPr>
              <a:t> </a:t>
            </a:r>
            <a:r>
              <a:rPr lang="en-US" altLang="zh-CN" sz="1600">
                <a:latin typeface="宋体" panose="02010600030101010101" pitchFamily="2" charset="-122"/>
                <a:ea typeface="宋体" panose="02010600030101010101" pitchFamily="2" charset="-122"/>
                <a:cs typeface="宋体" panose="02010600030101010101" pitchFamily="2" charset="-122"/>
              </a:rPr>
              <a:t>《爱莲说》是宋代著名理学家周敦颐的散文名篇，以莲花“出淤泥而不染，濯清涟而不妖”的品性比喻君子的人格与胸襟，也表达出作者自身的人生志向和追求。编导赵小刚以文学作品为背景，意在通过古典舞的语汇描摹莲花的形态，赞颂莲花品行的高洁。 </a:t>
            </a:r>
            <a:endParaRPr lang="en-US" altLang="zh-CN" sz="1600">
              <a:latin typeface="宋体" panose="02010600030101010101" pitchFamily="2" charset="-122"/>
              <a:ea typeface="宋体" panose="02010600030101010101" pitchFamily="2" charset="-122"/>
              <a:cs typeface="宋体" panose="02010600030101010101" pitchFamily="2" charset="-122"/>
            </a:endParaRPr>
          </a:p>
        </p:txBody>
      </p:sp>
      <p:grpSp>
        <p:nvGrpSpPr>
          <p:cNvPr id="3" name="组合 2"/>
          <p:cNvGrpSpPr/>
          <p:nvPr/>
        </p:nvGrpSpPr>
        <p:grpSpPr>
          <a:xfrm>
            <a:off x="152274" y="100125"/>
            <a:ext cx="1748916" cy="997155"/>
            <a:chOff x="3034281" y="2742557"/>
            <a:chExt cx="1859557" cy="1387959"/>
          </a:xfrm>
        </p:grpSpPr>
        <p:sp>
          <p:nvSpPr>
            <p:cNvPr id="44038" name="任意多边形 21"/>
            <p:cNvSpPr/>
            <p:nvPr>
              <p:custDataLst>
                <p:tags r:id="rId1"/>
              </p:custDataLst>
            </p:nvPr>
          </p:nvSpPr>
          <p:spPr bwMode="auto">
            <a:xfrm rot="-5400000">
              <a:off x="3270223" y="2506901"/>
              <a:ext cx="1387673" cy="1859557"/>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1"/>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23" name="椭圆 22"/>
            <p:cNvSpPr/>
            <p:nvPr>
              <p:custDataLst>
                <p:tags r:id="rId2"/>
              </p:custDataLst>
            </p:nvPr>
          </p:nvSpPr>
          <p:spPr>
            <a:xfrm>
              <a:off x="3207579" y="2907053"/>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30" name="文本框 29"/>
            <p:cNvSpPr txBox="1"/>
            <p:nvPr>
              <p:custDataLst>
                <p:tags r:id="rId3"/>
              </p:custDataLst>
            </p:nvPr>
          </p:nvSpPr>
          <p:spPr>
            <a:xfrm>
              <a:off x="3093155" y="2742557"/>
              <a:ext cx="1494735" cy="950158"/>
            </a:xfrm>
            <a:prstGeom prst="rect">
              <a:avLst/>
            </a:prstGeom>
            <a:noFill/>
          </p:spPr>
          <p:txBody>
            <a:bodyPr wrap="squar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《爱莲说》</a:t>
              </a:r>
              <a:endPar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sp>
        <p:nvSpPr>
          <p:cNvPr id="4" name="文本框 3"/>
          <p:cNvSpPr txBox="1"/>
          <p:nvPr/>
        </p:nvSpPr>
        <p:spPr>
          <a:xfrm>
            <a:off x="4472940" y="1146175"/>
            <a:ext cx="3630930" cy="1867535"/>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首演时间：2006 年</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编</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导：赵小刚</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首演演员：邵俊婷</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fontAlgn="auto">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演出单位：北京舞蹈学院</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pic>
        <p:nvPicPr>
          <p:cNvPr id="15" name="图片 14" descr="微信图片_20230813013404"/>
          <p:cNvPicPr>
            <a:picLocks noChangeAspect="1"/>
          </p:cNvPicPr>
          <p:nvPr/>
        </p:nvPicPr>
        <p:blipFill>
          <a:blip r:embed="rId4"/>
          <a:stretch>
            <a:fillRect/>
          </a:stretch>
        </p:blipFill>
        <p:spPr>
          <a:xfrm>
            <a:off x="1135380" y="1072515"/>
            <a:ext cx="3122295" cy="19411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Effect transition="in" filter="fade">
                                      <p:cBhvr>
                                        <p:cTn id="20" dur="1000"/>
                                        <p:tgtEl>
                                          <p:spTgt spid="2">
                                            <p:txEl>
                                              <p:pRg st="0" end="0"/>
                                            </p:txEl>
                                          </p:spTgt>
                                        </p:tgtEl>
                                      </p:cBhvr>
                                    </p:animEffect>
                                    <p:anim calcmode="lin" valueType="num">
                                      <p:cBhvr>
                                        <p:cTn id="21"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7650" y="394970"/>
            <a:ext cx="7291705" cy="1621155"/>
          </a:xfrm>
          <a:prstGeom prst="rect">
            <a:avLst/>
          </a:prstGeom>
          <a:noFill/>
          <a:ln w="9525">
            <a:noFill/>
          </a:ln>
        </p:spPr>
        <p:txBody>
          <a:bodyPr>
            <a:noAutofit/>
          </a:bodyPr>
          <a:p>
            <a:pPr indent="284480"/>
            <a:endParaRPr lang="zh-CN" altLang="en-US" sz="1800" b="0">
              <a:ea typeface="宋体" panose="02010600030101010101" pitchFamily="2" charset="-122"/>
            </a:endParaRPr>
          </a:p>
        </p:txBody>
      </p:sp>
      <p:grpSp>
        <p:nvGrpSpPr>
          <p:cNvPr id="5" name="组合 4"/>
          <p:cNvGrpSpPr/>
          <p:nvPr/>
        </p:nvGrpSpPr>
        <p:grpSpPr>
          <a:xfrm>
            <a:off x="29845" y="238125"/>
            <a:ext cx="1850390" cy="962025"/>
            <a:chOff x="4759575" y="2702082"/>
            <a:chExt cx="2242399" cy="1517203"/>
          </a:xfrm>
        </p:grpSpPr>
        <p:sp>
          <p:nvSpPr>
            <p:cNvPr id="6" name="任意多边形 24"/>
            <p:cNvSpPr/>
            <p:nvPr>
              <p:custDataLst>
                <p:tags r:id="rId1"/>
              </p:custDataLst>
            </p:nvPr>
          </p:nvSpPr>
          <p:spPr bwMode="auto">
            <a:xfrm rot="-5400000">
              <a:off x="5192200" y="2409511"/>
              <a:ext cx="1517203" cy="2102345"/>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2"/>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7" name="椭圆 6"/>
            <p:cNvSpPr/>
            <p:nvPr>
              <p:custDataLst>
                <p:tags r:id="rId2"/>
              </p:custDataLst>
            </p:nvPr>
          </p:nvSpPr>
          <p:spPr>
            <a:xfrm>
              <a:off x="4991202" y="2825432"/>
              <a:ext cx="1427471" cy="122270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31" name="文本框 30"/>
            <p:cNvSpPr txBox="1"/>
            <p:nvPr>
              <p:custDataLst>
                <p:tags r:id="rId3"/>
              </p:custDataLst>
            </p:nvPr>
          </p:nvSpPr>
          <p:spPr>
            <a:xfrm>
              <a:off x="4759575" y="3165530"/>
              <a:ext cx="1839725" cy="590858"/>
            </a:xfrm>
            <a:prstGeom prst="rect">
              <a:avLst/>
            </a:prstGeom>
            <a:noFill/>
          </p:spPr>
          <p:txBody>
            <a:bodyPr wrap="squar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65000"/>
                      <a:lumOff val="35000"/>
                    </a:prstClr>
                  </a:solidFill>
                  <a:effectLst/>
                  <a:uLnTx/>
                  <a:uFillTx/>
                  <a:cs typeface="+mn-ea"/>
                  <a:sym typeface="+mn-lt"/>
                </a:rPr>
                <a:t>《赵氏孤儿》</a:t>
              </a:r>
              <a:r>
                <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rPr>
                <a:t> </a:t>
              </a:r>
              <a:endParaRPr kumimoji="0" lang="en-US" altLang="zh-CN" sz="2000" b="1"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sp>
        <p:nvSpPr>
          <p:cNvPr id="3" name="文本框 2"/>
          <p:cNvSpPr txBox="1"/>
          <p:nvPr/>
        </p:nvSpPr>
        <p:spPr>
          <a:xfrm>
            <a:off x="4725035" y="1200150"/>
            <a:ext cx="3629660" cy="184531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首演时间：2015 年</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编</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剧：许锐</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作</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曲：罗小坚</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总</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编</a:t>
            </a:r>
            <a:r>
              <a:rPr lang="en-US" altLang="zh-CN" sz="1800" b="0">
                <a:solidFill>
                  <a:srgbClr val="7030A0"/>
                </a:solidFill>
                <a:latin typeface="宋体" panose="02010600030101010101" pitchFamily="2" charset="-122"/>
                <a:ea typeface="宋体" panose="02010600030101010101" pitchFamily="2" charset="-122"/>
                <a:cs typeface="宋体" panose="02010600030101010101" pitchFamily="2" charset="-122"/>
              </a:rPr>
              <a:t> </a:t>
            </a: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导：李世博</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a:p>
            <a:pPr indent="284480">
              <a:lnSpc>
                <a:spcPct val="125000"/>
              </a:lnSpc>
              <a:spcBef>
                <a:spcPts val="0"/>
              </a:spcBef>
              <a:spcAft>
                <a:spcPts val="0"/>
              </a:spcAft>
            </a:pPr>
            <a:r>
              <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rPr>
              <a:t>演出单位：中国歌剧舞剧院</a:t>
            </a:r>
            <a:endParaRPr lang="zh-CN" altLang="en-US" sz="1800" b="0">
              <a:solidFill>
                <a:srgbClr val="7030A0"/>
              </a:solidFill>
              <a:latin typeface="宋体" panose="02010600030101010101" pitchFamily="2" charset="-122"/>
              <a:ea typeface="宋体" panose="02010600030101010101" pitchFamily="2" charset="-122"/>
              <a:cs typeface="宋体" panose="02010600030101010101" pitchFamily="2" charset="-122"/>
            </a:endParaRPr>
          </a:p>
        </p:txBody>
      </p:sp>
      <p:pic>
        <p:nvPicPr>
          <p:cNvPr id="344" name="IM 344"/>
          <p:cNvPicPr/>
          <p:nvPr/>
        </p:nvPicPr>
        <p:blipFill>
          <a:blip r:embed="rId4"/>
          <a:stretch>
            <a:fillRect/>
          </a:stretch>
        </p:blipFill>
        <p:spPr>
          <a:xfrm>
            <a:off x="1484630" y="1170940"/>
            <a:ext cx="3054350" cy="1757045"/>
          </a:xfrm>
          <a:prstGeom prst="rect">
            <a:avLst/>
          </a:prstGeom>
        </p:spPr>
      </p:pic>
      <p:sp>
        <p:nvSpPr>
          <p:cNvPr id="4" name="文本框 3"/>
          <p:cNvSpPr txBox="1"/>
          <p:nvPr/>
        </p:nvSpPr>
        <p:spPr>
          <a:xfrm>
            <a:off x="1028700" y="3353435"/>
            <a:ext cx="7276465" cy="914400"/>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noAutofit/>
          </a:bodyPr>
          <a:p>
            <a:pPr indent="284480" fontAlgn="auto">
              <a:lnSpc>
                <a:spcPct val="125000"/>
              </a:lnSpc>
            </a:pPr>
            <a:r>
              <a:rPr lang="en-US" altLang="zh-CN" sz="1600" b="1">
                <a:solidFill>
                  <a:srgbClr val="000000"/>
                </a:solidFill>
                <a:ea typeface="宋体" panose="02010600030101010101" pitchFamily="2" charset="-122"/>
              </a:rPr>
              <a:t>  </a:t>
            </a:r>
            <a:r>
              <a:rPr lang="zh-CN" altLang="en-US" sz="1600">
                <a:solidFill>
                  <a:srgbClr val="000000"/>
                </a:solidFill>
                <a:ea typeface="宋体" panose="02010600030101010101" pitchFamily="2" charset="-122"/>
              </a:rPr>
              <a:t>舞剧《赵氏孤儿》根据元杂剧《赵氏孤儿案》改编，在跌宕起伏的情节和极具戏剧性的艺术表达中展现出了忠、孝、信、义的核心价值观， 表达出主人公舍身取义、不屈不挠、敢于献身的精神。</a:t>
            </a:r>
            <a:endParaRPr lang="zh-CN" altLang="en-US" sz="1600">
              <a:solidFill>
                <a:srgbClr val="00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0-#ppt_w/2"/>
                                          </p:val>
                                        </p:tav>
                                        <p:tav tm="100000">
                                          <p:val>
                                            <p:strVal val="#ppt_x"/>
                                          </p:val>
                                        </p:tav>
                                      </p:tavLst>
                                    </p:anim>
                                    <p:anim calcmode="lin" valueType="num">
                                      <p:cBhvr additive="base">
                                        <p:cTn id="8" dur="2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44"/>
                                        </p:tgtEl>
                                        <p:attrNameLst>
                                          <p:attrName>style.visibility</p:attrName>
                                        </p:attrNameLst>
                                      </p:cBhvr>
                                      <p:to>
                                        <p:strVal val="visible"/>
                                      </p:to>
                                    </p:set>
                                    <p:anim calcmode="lin" valueType="num">
                                      <p:cBhvr additive="base">
                                        <p:cTn id="12" dur="500" fill="hold"/>
                                        <p:tgtEl>
                                          <p:spTgt spid="344"/>
                                        </p:tgtEl>
                                        <p:attrNameLst>
                                          <p:attrName>ppt_x</p:attrName>
                                        </p:attrNameLst>
                                      </p:cBhvr>
                                      <p:tavLst>
                                        <p:tav tm="0">
                                          <p:val>
                                            <p:strVal val="#ppt_x"/>
                                          </p:val>
                                        </p:tav>
                                        <p:tav tm="100000">
                                          <p:val>
                                            <p:strVal val="#ppt_x"/>
                                          </p:val>
                                        </p:tav>
                                      </p:tavLst>
                                    </p:anim>
                                    <p:anim calcmode="lin" valueType="num">
                                      <p:cBhvr additive="base">
                                        <p:cTn id="13" dur="500" fill="hold"/>
                                        <p:tgtEl>
                                          <p:spTgt spid="34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P spid="4" grpId="0" animBg="1"/>
      <p:bldP spid="4" grpId="1"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MH" val="20170401212220"/>
  <p:tag name="MH_LIBRARY" val="CONTENTS"/>
  <p:tag name="MH_TYPE" val="NUMBER"/>
  <p:tag name="ID" val="547146"/>
  <p:tag name="MH_ORDER" val="4"/>
</p:tagLst>
</file>

<file path=ppt/tags/tag11.xml><?xml version="1.0" encoding="utf-8"?>
<p:tagLst xmlns:p="http://schemas.openxmlformats.org/presentationml/2006/main">
  <p:tag name="MH" val="20170401212220"/>
  <p:tag name="MH_LIBRARY" val="CONTENTS"/>
  <p:tag name="MH_TYPE" val="TITLE"/>
  <p:tag name="ID" val="547146"/>
</p:tagLst>
</file>

<file path=ppt/tags/tag12.xml><?xml version="1.0" encoding="utf-8"?>
<p:tagLst xmlns:p="http://schemas.openxmlformats.org/presentationml/2006/main">
  <p:tag name="MH" val="20170401212220"/>
  <p:tag name="MH_LIBRARY" val="CONTENTS"/>
  <p:tag name="MH_TYPE" val="NUMBER"/>
  <p:tag name="ID" val="547146"/>
  <p:tag name="MH_ORDER" val="NUMBER"/>
</p:tagLst>
</file>

<file path=ppt/tags/tag13.xml><?xml version="1.0" encoding="utf-8"?>
<p:tagLst xmlns:p="http://schemas.openxmlformats.org/presentationml/2006/main">
  <p:tag name="KSO_WM_UNIT_PLACING_PICTURE_USER_VIEWPORT" val="{&quot;height&quot;:666,&quot;width&quot;:11846}"/>
</p:tagLst>
</file>

<file path=ppt/tags/tag14.xml><?xml version="1.0" encoding="utf-8"?>
<p:tagLst xmlns:p="http://schemas.openxmlformats.org/presentationml/2006/main">
  <p:tag name="KSO_WM_UNIT_PLACING_PICTURE_USER_VIEWPORT" val="{&quot;height&quot;:1167,&quot;width&quot;:9472}"/>
</p:tagLst>
</file>

<file path=ppt/tags/tag15.xml><?xml version="1.0" encoding="utf-8"?>
<p:tagLst xmlns:p="http://schemas.openxmlformats.org/presentationml/2006/main">
  <p:tag name="KSO_WM_UNIT_PLACING_PICTURE_USER_VIEWPORT" val="{&quot;height&quot;:666,&quot;width&quot;:11846}"/>
  <p:tag name="KSO_WM_BEAUTIFY_FLAG" val=""/>
</p:tagLst>
</file>

<file path=ppt/tags/tag16.xml><?xml version="1.0" encoding="utf-8"?>
<p:tagLst xmlns:p="http://schemas.openxmlformats.org/presentationml/2006/main">
  <p:tag name="KSO_WM_UNIT_PLACING_PICTURE_USER_VIEWPORT" val="{&quot;height&quot;:666,&quot;width&quot;:11846}"/>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UNIT_PLACING_PICTURE_USER_VIEWPORT" val="{&quot;height&quot;:666,&quot;width&quot;:11846}"/>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MH" val="20170401212220"/>
  <p:tag name="MH_LIBRARY" val="CONTENTS"/>
  <p:tag name="MH_TYPE" val="TITLE"/>
  <p:tag name="ID" val="547146"/>
</p:tagLst>
</file>

<file path=ppt/tags/tag26.xml><?xml version="1.0" encoding="utf-8"?>
<p:tagLst xmlns:p="http://schemas.openxmlformats.org/presentationml/2006/main">
  <p:tag name="MH" val="20170401212220"/>
  <p:tag name="MH_LIBRARY" val="CONTENTS"/>
  <p:tag name="MH_TYPE" val="NUMBER"/>
  <p:tag name="ID" val="547146"/>
  <p:tag name="MH_ORDER" val="NUMBER"/>
</p:tagLst>
</file>

<file path=ppt/tags/tag27.xml><?xml version="1.0" encoding="utf-8"?>
<p:tagLst xmlns:p="http://schemas.openxmlformats.org/presentationml/2006/main">
  <p:tag name="KSO_WM_UNIT_PLACING_PICTURE_USER_VIEWPORT" val="{&quot;height&quot;:666,&quot;width&quot;:11846}"/>
</p:tagLst>
</file>

<file path=ppt/tags/tag28.xml><?xml version="1.0" encoding="utf-8"?>
<p:tagLst xmlns:p="http://schemas.openxmlformats.org/presentationml/2006/main">
  <p:tag name="KSO_WM_UNIT_PLACING_PICTURE_USER_VIEWPORT" val="{&quot;height&quot;:666,&quot;width&quot;:11846}"/>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70401212220"/>
  <p:tag name="MH_LIBRARY" val="CONTENTS"/>
  <p:tag name="MH_TYPE" val="ENTRY"/>
  <p:tag name="ID" val="547146"/>
  <p:tag name="MH_ORDER" val="1"/>
</p:tagLst>
</file>

<file path=ppt/tags/tag30.xml><?xml version="1.0" encoding="utf-8"?>
<p:tagLst xmlns:p="http://schemas.openxmlformats.org/presentationml/2006/main">
  <p:tag name="KSO_WM_UNIT_PLACING_PICTURE_USER_VIEWPORT" val="{&quot;height&quot;:666,&quot;width&quot;:11846}"/>
  <p:tag name="KSO_WM_BEAUTIFY_FLAG" val=""/>
</p:tagLst>
</file>

<file path=ppt/tags/tag31.xml><?xml version="1.0" encoding="utf-8"?>
<p:tagLst xmlns:p="http://schemas.openxmlformats.org/presentationml/2006/main">
  <p:tag name="KSO_WM_UNIT_PLACING_PICTURE_USER_VIEWPORT" val="{&quot;height&quot;:666,&quot;width&quot;:11846}"/>
</p:tagLst>
</file>

<file path=ppt/tags/tag32.xml><?xml version="1.0" encoding="utf-8"?>
<p:tagLst xmlns:p="http://schemas.openxmlformats.org/presentationml/2006/main">
  <p:tag name="KSO_WM_UNIT_PLACING_PICTURE_USER_VIEWPORT" val="{&quot;height&quot;:666,&quot;width&quot;:11846}"/>
  <p:tag name="KSO_WM_BEAUTIFY_FLAG" val=""/>
</p:tagLst>
</file>

<file path=ppt/tags/tag33.xml><?xml version="1.0" encoding="utf-8"?>
<p:tagLst xmlns:p="http://schemas.openxmlformats.org/presentationml/2006/main">
  <p:tag name="KSO_WM_UNIT_PLACING_PICTURE_USER_VIEWPORT" val="{&quot;height&quot;:666,&quot;width&quot;:11846}"/>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70401212220"/>
  <p:tag name="MH_LIBRARY" val="CONTENTS"/>
  <p:tag name="MH_TYPE" val="NUMBER"/>
  <p:tag name="ID" val="547146"/>
  <p:tag name="MH_ORDER" val="1"/>
</p:tagLst>
</file>

<file path=ppt/tags/tag40.xml><?xml version="1.0" encoding="utf-8"?>
<p:tagLst xmlns:p="http://schemas.openxmlformats.org/presentationml/2006/main">
  <p:tag name="MH" val="20170401212220"/>
  <p:tag name="MH_LIBRARY" val="CONTENTS"/>
  <p:tag name="MH_TYPE" val="TITLE"/>
  <p:tag name="ID" val="547146"/>
</p:tagLst>
</file>

<file path=ppt/tags/tag41.xml><?xml version="1.0" encoding="utf-8"?>
<p:tagLst xmlns:p="http://schemas.openxmlformats.org/presentationml/2006/main">
  <p:tag name="MH" val="20170401212220"/>
  <p:tag name="MH_LIBRARY" val="CONTENTS"/>
  <p:tag name="MH_TYPE" val="NUMBER"/>
  <p:tag name="ID" val="547146"/>
  <p:tag name="MH_ORDER" val="NUMBER"/>
</p:tagLst>
</file>

<file path=ppt/tags/tag42.xml><?xml version="1.0" encoding="utf-8"?>
<p:tagLst xmlns:p="http://schemas.openxmlformats.org/presentationml/2006/main">
  <p:tag name="KSO_WM_UNIT_PLACING_PICTURE_USER_VIEWPORT" val="{&quot;height&quot;:666,&quot;width&quot;:11846}"/>
  <p:tag name="KSO_WM_BEAUTIFY_FLAG" val=""/>
</p:tagLst>
</file>

<file path=ppt/tags/tag43.xml><?xml version="1.0" encoding="utf-8"?>
<p:tagLst xmlns:p="http://schemas.openxmlformats.org/presentationml/2006/main">
  <p:tag name="KSO_WM_MEDIACOVER_FLAG" val="1"/>
  <p:tag name="KSO_WM_UNIT_MEDIACOVER_BTN_STATE" val="1"/>
  <p:tag name="KSO_WM_UNIT_MEDIACOVER_BTNRECT" val="1945*2861*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44.xml><?xml version="1.0" encoding="utf-8"?>
<p:tagLst xmlns:p="http://schemas.openxmlformats.org/presentationml/2006/main">
  <p:tag name="KSO_WM_UNIT_PLACING_PICTURE_USER_VIEWPORT" val="{&quot;height&quot;:666,&quot;width&quot;:11846}"/>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70401212220"/>
  <p:tag name="MH_LIBRARY" val="CONTENTS"/>
  <p:tag name="MH_TYPE" val="ENTRY"/>
  <p:tag name="ID" val="547146"/>
  <p:tag name="MH_ORDER" val="2"/>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MH" val="20170401212220"/>
  <p:tag name="MH_LIBRARY" val="CONTENTS"/>
  <p:tag name="MH_TYPE" val="TITLE"/>
  <p:tag name="ID" val="547146"/>
</p:tagLst>
</file>

<file path=ppt/tags/tag52.xml><?xml version="1.0" encoding="utf-8"?>
<p:tagLst xmlns:p="http://schemas.openxmlformats.org/presentationml/2006/main">
  <p:tag name="MH" val="20170401212220"/>
  <p:tag name="MH_LIBRARY" val="CONTENTS"/>
  <p:tag name="MH_TYPE" val="NUMBER"/>
  <p:tag name="ID" val="547146"/>
  <p:tag name="MH_ORDER" val="NUMBER"/>
</p:tagLst>
</file>

<file path=ppt/tags/tag53.xml><?xml version="1.0" encoding="utf-8"?>
<p:tagLst xmlns:p="http://schemas.openxmlformats.org/presentationml/2006/main">
  <p:tag name="KSO_WM_UNIT_PLACING_PICTURE_USER_VIEWPORT" val="{&quot;height&quot;:666,&quot;width&quot;:11846}"/>
</p:tagLst>
</file>

<file path=ppt/tags/tag54.xml><?xml version="1.0" encoding="utf-8"?>
<p:tagLst xmlns:p="http://schemas.openxmlformats.org/presentationml/2006/main">
  <p:tag name="KSO_WM_UNIT_PLACING_PICTURE_USER_VIEWPORT" val="{&quot;height&quot;:666,&quot;width&quot;:11846}"/>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MH" val="20170401212220"/>
  <p:tag name="MH_LIBRARY" val="CONTENTS"/>
  <p:tag name="MH_TYPE" val="NUMBER"/>
  <p:tag name="ID" val="547146"/>
  <p:tag name="MH_ORDER" val="2"/>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MH_CONTENTSID" val="290"/>
  <p:tag name="MH_SECTIONID" val="291,292,293,294,"/>
  <p:tag name="KSO_WPP_MARK_KEY" val="96ab9f3a-ef56-4154-ba60-01cc66e49e2a"/>
  <p:tag name="COMMONDATA" val="eyJoZGlkIjoiMzk2Y2EyOGE0ZDBhZTE0NzZhODk4NjdjMmMxZTkxOTIifQ=="/>
</p:tagLst>
</file>

<file path=ppt/tags/tag7.xml><?xml version="1.0" encoding="utf-8"?>
<p:tagLst xmlns:p="http://schemas.openxmlformats.org/presentationml/2006/main">
  <p:tag name="MH" val="20170401212220"/>
  <p:tag name="MH_LIBRARY" val="CONTENTS"/>
  <p:tag name="MH_TYPE" val="ENTRY"/>
  <p:tag name="ID" val="547146"/>
  <p:tag name="MH_ORDER" val="3"/>
</p:tagLst>
</file>

<file path=ppt/tags/tag8.xml><?xml version="1.0" encoding="utf-8"?>
<p:tagLst xmlns:p="http://schemas.openxmlformats.org/presentationml/2006/main">
  <p:tag name="MH" val="20170401212220"/>
  <p:tag name="MH_LIBRARY" val="CONTENTS"/>
  <p:tag name="MH_TYPE" val="NUMBER"/>
  <p:tag name="ID" val="547146"/>
  <p:tag name="MH_ORDER" val="3"/>
</p:tagLst>
</file>

<file path=ppt/tags/tag9.xml><?xml version="1.0" encoding="utf-8"?>
<p:tagLst xmlns:p="http://schemas.openxmlformats.org/presentationml/2006/main">
  <p:tag name="MH" val="20170401212220"/>
  <p:tag name="MH_LIBRARY" val="CONTENTS"/>
  <p:tag name="MH_TYPE" val="ENTRY"/>
  <p:tag name="ID" val="547146"/>
  <p:tag name="MH_ORDER" val="4"/>
</p:tagLst>
</file>

<file path=ppt/theme/theme1.xml><?xml version="1.0" encoding="utf-8"?>
<a:theme xmlns:a="http://schemas.openxmlformats.org/drawingml/2006/main" name="第一PPT，www.1ppt.com">
  <a:themeElements>
    <a:clrScheme name="自定义 84">
      <a:dk1>
        <a:sysClr val="windowText" lastClr="000000"/>
      </a:dk1>
      <a:lt1>
        <a:sysClr val="window" lastClr="FFFFFF"/>
      </a:lt1>
      <a:dk2>
        <a:srgbClr val="44546A"/>
      </a:dk2>
      <a:lt2>
        <a:srgbClr val="E7E6E6"/>
      </a:lt2>
      <a:accent1>
        <a:srgbClr val="7C10E4"/>
      </a:accent1>
      <a:accent2>
        <a:srgbClr val="2E76F1"/>
      </a:accent2>
      <a:accent3>
        <a:srgbClr val="CF137C"/>
      </a:accent3>
      <a:accent4>
        <a:srgbClr val="073AA1"/>
      </a:accent4>
      <a:accent5>
        <a:srgbClr val="4472C4"/>
      </a:accent5>
      <a:accent6>
        <a:srgbClr val="70AD47"/>
      </a:accent6>
      <a:hlink>
        <a:srgbClr val="0563C1"/>
      </a:hlink>
      <a:folHlink>
        <a:srgbClr val="954F72"/>
      </a:folHlink>
    </a:clrScheme>
    <a:fontScheme name="osy5ed5o">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Autofit/>
      </a:bodyPr>
      <a:lstStyle>
        <a:defPPr indent="284480">
          <a:defRPr lang="zh-CN" sz="1800" b="0">
            <a:solidFill>
              <a:srgbClr val="000000"/>
            </a:solidFill>
            <a:ea typeface="宋体" panose="02010600030101010101" pitchFamily="2" charset="-122"/>
          </a:defRPr>
        </a:defPPr>
      </a:lstStyle>
      <a:style>
        <a:lnRef idx="2">
          <a:schemeClr val="accent2"/>
        </a:lnRef>
        <a:fillRef idx="1">
          <a:schemeClr val="lt1"/>
        </a:fillRef>
        <a:effectRef idx="0">
          <a:schemeClr val="accent2"/>
        </a:effectRef>
        <a:fontRef idx="minor">
          <a:schemeClr val="dk1"/>
        </a:fontRef>
      </a: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3818</Words>
  <Application>WPS 演示</Application>
  <PresentationFormat>全屏显示(16:9)</PresentationFormat>
  <Paragraphs>296</Paragraphs>
  <Slides>32</Slides>
  <Notes>27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Arial</vt:lpstr>
      <vt:lpstr>宋体</vt:lpstr>
      <vt:lpstr>Wingdings</vt:lpstr>
      <vt:lpstr>等线</vt:lpstr>
      <vt:lpstr>微软雅黑</vt:lpstr>
      <vt:lpstr>Calibri</vt:lpstr>
      <vt:lpstr>方正正黑简体</vt:lpstr>
      <vt:lpstr>黑体</vt:lpstr>
      <vt:lpstr>Calibri</vt:lpstr>
      <vt:lpstr>Arial Unicode MS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舞蹈培训</dc:title>
  <dc:creator>第一PPT</dc:creator>
  <cp:keywords>www.1ppt.com</cp:keywords>
  <dc:description>www.1ppt.com</dc:description>
  <cp:lastModifiedBy>原</cp:lastModifiedBy>
  <cp:revision>147</cp:revision>
  <dcterms:created xsi:type="dcterms:W3CDTF">2017-03-04T06:55:00Z</dcterms:created>
  <dcterms:modified xsi:type="dcterms:W3CDTF">2023-09-17T01:19:16Z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136DD368C5274F2A92C6CBBBE0AB38B8_12</vt:lpwstr>
  </property>
  <property fmtid="{D5CDD505-2E9C-101B-9397-08002B2CF9AE}" pid="3" name="KSOProductBuildVer">
    <vt:lpwstr>2052-11.1.0.12132</vt:lpwstr>
  </property>
</Properties>
</file>